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 id="2147483739" r:id="rId5"/>
  </p:sldMasterIdLst>
  <p:notesMasterIdLst>
    <p:notesMasterId r:id="rId15"/>
  </p:notesMasterIdLst>
  <p:handoutMasterIdLst>
    <p:handoutMasterId r:id="rId16"/>
  </p:handoutMasterIdLst>
  <p:sldIdLst>
    <p:sldId id="865" r:id="rId6"/>
    <p:sldId id="717" r:id="rId7"/>
    <p:sldId id="876" r:id="rId8"/>
    <p:sldId id="282" r:id="rId9"/>
    <p:sldId id="883" r:id="rId10"/>
    <p:sldId id="285" r:id="rId11"/>
    <p:sldId id="342" r:id="rId12"/>
    <p:sldId id="720" r:id="rId13"/>
    <p:sldId id="721" r:id="rId14"/>
  </p:sldIdLst>
  <p:sldSz cx="9144000" cy="6858000" type="letter"/>
  <p:notesSz cx="6858000" cy="9144000"/>
  <p:defaultTextStyle>
    <a:defPPr marL="0" marR="0" indent="0" algn="l" defTabSz="445907" rtl="0" fontAlgn="auto" latinLnBrk="1" hangingPunct="0">
      <a:lnSpc>
        <a:spcPct val="100000"/>
      </a:lnSpc>
      <a:spcBef>
        <a:spcPts val="0"/>
      </a:spcBef>
      <a:spcAft>
        <a:spcPts val="0"/>
      </a:spcAft>
      <a:buClrTx/>
      <a:buSzTx/>
      <a:buFontTx/>
      <a:buNone/>
      <a:tabLst/>
      <a:defRPr kumimoji="0" sz="878" b="0" i="0" u="none" strike="noStrike" cap="none" spc="0" normalizeH="0" baseline="0">
        <a:ln>
          <a:noFill/>
        </a:ln>
        <a:solidFill>
          <a:srgbClr val="000000"/>
        </a:solidFill>
        <a:effectLst/>
        <a:uFillTx/>
      </a:defRPr>
    </a:defPPr>
    <a:lvl1pPr marL="0" marR="0" indent="0"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1pPr>
    <a:lvl2pPr marL="0" marR="0" indent="111477"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2pPr>
    <a:lvl3pPr marL="0" marR="0" indent="222954"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3pPr>
    <a:lvl4pPr marL="0" marR="0" indent="334430"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4pPr>
    <a:lvl5pPr marL="0" marR="0" indent="445907"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5pPr>
    <a:lvl6pPr marL="0" marR="0" indent="557384"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6pPr>
    <a:lvl7pPr marL="0" marR="0" indent="668861"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7pPr>
    <a:lvl8pPr marL="0" marR="0" indent="780338"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8pPr>
    <a:lvl9pPr marL="0" marR="0" indent="891814" algn="l" defTabSz="222954" rtl="0" fontAlgn="auto" latinLnBrk="0" hangingPunct="0">
      <a:lnSpc>
        <a:spcPct val="100000"/>
      </a:lnSpc>
      <a:spcBef>
        <a:spcPts val="0"/>
      </a:spcBef>
      <a:spcAft>
        <a:spcPts val="0"/>
      </a:spcAft>
      <a:buClrTx/>
      <a:buSzTx/>
      <a:buFontTx/>
      <a:buNone/>
      <a:tabLst/>
      <a:defRPr kumimoji="0" sz="585"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nders, Alexandra" initials="SA" lastIdx="11" clrIdx="6">
    <p:extLst>
      <p:ext uri="{19B8F6BF-5375-455C-9EA6-DF929625EA0E}">
        <p15:presenceInfo xmlns:p15="http://schemas.microsoft.com/office/powerpoint/2012/main" userId="S::alexandra.sanders@td.com::dcc3871f-e953-4ce3-b052-5778a78f28c7" providerId="AD"/>
      </p:ext>
    </p:extLst>
  </p:cmAuthor>
  <p:cmAuthor id="1" name="Fulda, Leigh-Anne" initials="FL" lastIdx="65" clrIdx="0">
    <p:extLst>
      <p:ext uri="{19B8F6BF-5375-455C-9EA6-DF929625EA0E}">
        <p15:presenceInfo xmlns:p15="http://schemas.microsoft.com/office/powerpoint/2012/main" userId="Fulda, Leigh-Anne" providerId="None"/>
      </p:ext>
    </p:extLst>
  </p:cmAuthor>
  <p:cmAuthor id="8" name="Lachy Castillo, Eduardo A" initials="LCEA" lastIdx="3" clrIdx="7">
    <p:extLst>
      <p:ext uri="{19B8F6BF-5375-455C-9EA6-DF929625EA0E}">
        <p15:presenceInfo xmlns:p15="http://schemas.microsoft.com/office/powerpoint/2012/main" userId="S::Eduardo.LachyCastillo@td.com::230c4d08-0e60-40ec-a75e-d8683c637f12" providerId="AD"/>
      </p:ext>
    </p:extLst>
  </p:cmAuthor>
  <p:cmAuthor id="2" name="DR Tofts" initials="DT" lastIdx="9" clrIdx="1">
    <p:extLst>
      <p:ext uri="{19B8F6BF-5375-455C-9EA6-DF929625EA0E}">
        <p15:presenceInfo xmlns:p15="http://schemas.microsoft.com/office/powerpoint/2012/main" userId="bf35467b18e674e1" providerId="Windows Live"/>
      </p:ext>
    </p:extLst>
  </p:cmAuthor>
  <p:cmAuthor id="3" name="McCrossan, Patricia H" initials="MPH" lastIdx="3" clrIdx="2">
    <p:extLst>
      <p:ext uri="{19B8F6BF-5375-455C-9EA6-DF929625EA0E}">
        <p15:presenceInfo xmlns:p15="http://schemas.microsoft.com/office/powerpoint/2012/main" userId="S::Patricia.McCrossan@td.com::27ddb2bb-3eac-4243-83be-095009ed4099" providerId="AD"/>
      </p:ext>
    </p:extLst>
  </p:cmAuthor>
  <p:cmAuthor id="4" name="Sprague, Kerri" initials="SK" lastIdx="23" clrIdx="3">
    <p:extLst>
      <p:ext uri="{19B8F6BF-5375-455C-9EA6-DF929625EA0E}">
        <p15:presenceInfo xmlns:p15="http://schemas.microsoft.com/office/powerpoint/2012/main" userId="S-1-5-21-1327627698-2341834106-3657267886-336023" providerId="AD"/>
      </p:ext>
    </p:extLst>
  </p:cmAuthor>
  <p:cmAuthor id="5" name="Eggert, Rebecca M" initials="ERM" lastIdx="22" clrIdx="4">
    <p:extLst>
      <p:ext uri="{19B8F6BF-5375-455C-9EA6-DF929625EA0E}">
        <p15:presenceInfo xmlns:p15="http://schemas.microsoft.com/office/powerpoint/2012/main" userId="S-1-5-21-1327627698-2341834106-3657267886-361898" providerId="AD"/>
      </p:ext>
    </p:extLst>
  </p:cmAuthor>
  <p:cmAuthor id="6" name="Sprague, Kerri" initials="SK [2]" lastIdx="1" clrIdx="5">
    <p:extLst>
      <p:ext uri="{19B8F6BF-5375-455C-9EA6-DF929625EA0E}">
        <p15:presenceInfo xmlns:p15="http://schemas.microsoft.com/office/powerpoint/2012/main" userId="S::Kerri.Sprague@td.com::8f9bae61-b050-4764-8844-879b30c86b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624"/>
    <a:srgbClr val="5BD453"/>
    <a:srgbClr val="00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0"/>
  </p:normalViewPr>
  <p:slideViewPr>
    <p:cSldViewPr snapToGrid="0">
      <p:cViewPr varScale="1">
        <p:scale>
          <a:sx n="72" d="100"/>
          <a:sy n="72" d="100"/>
        </p:scale>
        <p:origin x="11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ncy, Debbie (she/her/hers)" userId="02c2f6f0-2c25-471b-950c-f9277b9bcfc2" providerId="ADAL" clId="{0D296C02-FC7A-4906-98C4-40B0217682A0}"/>
    <pc:docChg chg="delSld">
      <pc:chgData name="Clancy, Debbie (she/her/hers)" userId="02c2f6f0-2c25-471b-950c-f9277b9bcfc2" providerId="ADAL" clId="{0D296C02-FC7A-4906-98C4-40B0217682A0}" dt="2025-03-17T15:38:20.254" v="0" actId="2696"/>
      <pc:docMkLst>
        <pc:docMk/>
      </pc:docMkLst>
      <pc:sldChg chg="del">
        <pc:chgData name="Clancy, Debbie (she/her/hers)" userId="02c2f6f0-2c25-471b-950c-f9277b9bcfc2" providerId="ADAL" clId="{0D296C02-FC7A-4906-98C4-40B0217682A0}" dt="2025-03-17T15:38:20.254" v="0" actId="2696"/>
        <pc:sldMkLst>
          <pc:docMk/>
          <pc:sldMk cId="3021085133" sldId="9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56EFE2-1720-2847-A1FC-9BB21F653B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4DAFDE8-7C6A-7C40-B023-416CA1CF99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72B138-6CB1-3E43-9147-CBF895122A3A}" type="datetimeFigureOut">
              <a:rPr lang="en-US" smtClean="0"/>
              <a:t>3/17/2025</a:t>
            </a:fld>
            <a:endParaRPr lang="en-US"/>
          </a:p>
        </p:txBody>
      </p:sp>
      <p:sp>
        <p:nvSpPr>
          <p:cNvPr id="4" name="Footer Placeholder 3">
            <a:extLst>
              <a:ext uri="{FF2B5EF4-FFF2-40B4-BE49-F238E27FC236}">
                <a16:creationId xmlns:a16="http://schemas.microsoft.com/office/drawing/2014/main" id="{0F5EFA58-B027-4D44-9EF7-3755AC1CE0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B2EE9B-5400-DB4E-9492-0F7AD2277F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9C5F1A-566A-9E4A-A0D2-EE4AD595FF9E}" type="slidenum">
              <a:rPr lang="en-US" smtClean="0"/>
              <a:t>‹#›</a:t>
            </a:fld>
            <a:endParaRPr lang="en-US"/>
          </a:p>
        </p:txBody>
      </p:sp>
    </p:spTree>
    <p:extLst>
      <p:ext uri="{BB962C8B-B14F-4D97-AF65-F5344CB8AC3E}">
        <p14:creationId xmlns:p14="http://schemas.microsoft.com/office/powerpoint/2010/main" val="13315400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62566-0695-ED4E-86E7-C6AA04546E52}" type="datetimeFigureOut">
              <a:rPr lang="en-US" smtClean="0"/>
              <a:t>3/17/2025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C7635-5C1C-E04B-BE2D-726203A33077}" type="slidenum">
              <a:rPr lang="en-US" smtClean="0"/>
              <a:t>‹#›</a:t>
            </a:fld>
            <a:endParaRPr lang="en-US"/>
          </a:p>
        </p:txBody>
      </p:sp>
    </p:spTree>
    <p:extLst>
      <p:ext uri="{BB962C8B-B14F-4D97-AF65-F5344CB8AC3E}">
        <p14:creationId xmlns:p14="http://schemas.microsoft.com/office/powerpoint/2010/main" val="22452578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619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882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354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87460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B852EB5-A05C-4F6D-B148-55888EC09A20}"/>
              </a:ext>
            </a:extLst>
          </p:cNvPr>
          <p:cNvSpPr/>
          <p:nvPr userDrawn="1"/>
        </p:nvSpPr>
        <p:spPr>
          <a:xfrm>
            <a:off x="0" y="904876"/>
            <a:ext cx="9144000" cy="5953124"/>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pic>
        <p:nvPicPr>
          <p:cNvPr id="23" name="Picture 22">
            <a:extLst>
              <a:ext uri="{FF2B5EF4-FFF2-40B4-BE49-F238E27FC236}">
                <a16:creationId xmlns:a16="http://schemas.microsoft.com/office/drawing/2014/main" id="{C60AC2B4-9DE4-4E4B-BCA9-FC794AD9FB8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527" y="-9525"/>
            <a:ext cx="9144002" cy="914400"/>
          </a:xfrm>
          <a:prstGeom prst="rect">
            <a:avLst/>
          </a:prstGeom>
        </p:spPr>
      </p:pic>
      <p:sp>
        <p:nvSpPr>
          <p:cNvPr id="17" name="Rectangle 16">
            <a:extLst>
              <a:ext uri="{FF2B5EF4-FFF2-40B4-BE49-F238E27FC236}">
                <a16:creationId xmlns:a16="http://schemas.microsoft.com/office/drawing/2014/main" id="{F88B992A-1E91-2E40-883D-B6D9B4BF858E}"/>
              </a:ext>
            </a:extLst>
          </p:cNvPr>
          <p:cNvSpPr/>
          <p:nvPr userDrawn="1"/>
        </p:nvSpPr>
        <p:spPr>
          <a:xfrm>
            <a:off x="365759" y="4167948"/>
            <a:ext cx="8239698" cy="240923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j-ea"/>
              <a:cs typeface="+mj-cs"/>
              <a:sym typeface="Gill Sans"/>
            </a:endParaRPr>
          </a:p>
        </p:txBody>
      </p:sp>
      <p:sp>
        <p:nvSpPr>
          <p:cNvPr id="6" name="Content Placeholder 2"/>
          <p:cNvSpPr txBox="1">
            <a:spLocks/>
          </p:cNvSpPr>
          <p:nvPr userDrawn="1"/>
        </p:nvSpPr>
        <p:spPr>
          <a:xfrm>
            <a:off x="370093" y="1376297"/>
            <a:ext cx="4907585" cy="2405128"/>
          </a:xfrm>
          <a:prstGeom prst="rect">
            <a:avLst/>
          </a:prstGeom>
        </p:spPr>
        <p:txBody>
          <a:bodyPr lIns="0" tIns="0" rIns="0" bIns="0"/>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a:lnSpc>
                <a:spcPct val="125000"/>
              </a:lnSpc>
              <a:spcBef>
                <a:spcPts val="600"/>
              </a:spcBef>
              <a:spcAft>
                <a:spcPts val="900"/>
              </a:spcAft>
            </a:pPr>
            <a:r>
              <a:rPr lang="en-US" sz="1400" b="0" i="0">
                <a:solidFill>
                  <a:schemeClr val="accent5"/>
                </a:solidFill>
                <a:latin typeface="+mn-lt"/>
                <a:ea typeface="Verdana" charset="0"/>
                <a:cs typeface="Arial" panose="020B0604020202020204" pitchFamily="34" charset="0"/>
              </a:rPr>
              <a:t>We aspire to help create an inclusive future where individuals and communities feel confident that they can succeed in a changing world. By providing access, resources and support, The Ready Commitment is how we deliver on that purpose. </a:t>
            </a:r>
          </a:p>
          <a:p>
            <a:pPr>
              <a:lnSpc>
                <a:spcPct val="125000"/>
              </a:lnSpc>
              <a:spcBef>
                <a:spcPts val="600"/>
              </a:spcBef>
              <a:spcAft>
                <a:spcPts val="900"/>
              </a:spcAft>
            </a:pPr>
            <a:r>
              <a:rPr lang="en-US" sz="1400" b="0" i="0">
                <a:solidFill>
                  <a:schemeClr val="accent5"/>
                </a:solidFill>
                <a:latin typeface="+mn-lt"/>
                <a:ea typeface="Verdana" charset="0"/>
                <a:cs typeface="Arial" panose="020B0604020202020204" pitchFamily="34" charset="0"/>
              </a:rPr>
              <a:t>To accomplish our </a:t>
            </a:r>
            <a:r>
              <a:rPr kumimoji="0" lang="en-US" sz="1400" b="0" i="0" u="none" strike="noStrike" kern="1500" cap="none" spc="10" normalizeH="0" baseline="0">
                <a:ln>
                  <a:noFill/>
                </a:ln>
                <a:solidFill>
                  <a:schemeClr val="accent5"/>
                </a:solidFill>
                <a:effectLst/>
                <a:uFillTx/>
                <a:latin typeface="+mn-lt"/>
                <a:ea typeface="Verdana" charset="0"/>
                <a:cs typeface="Arial" panose="020B0604020202020204" pitchFamily="34" charset="0"/>
                <a:sym typeface="Gill Sans"/>
              </a:rPr>
              <a:t>Community Giving goal, we will  commit $1B CAD to focus on four critical areas across Canada and the US by 2030:</a:t>
            </a:r>
          </a:p>
        </p:txBody>
      </p:sp>
      <p:sp>
        <p:nvSpPr>
          <p:cNvPr id="7" name="Content Placeholder 88"/>
          <p:cNvSpPr txBox="1">
            <a:spLocks/>
          </p:cNvSpPr>
          <p:nvPr userDrawn="1"/>
        </p:nvSpPr>
        <p:spPr>
          <a:xfrm>
            <a:off x="681644" y="4360041"/>
            <a:ext cx="1373204" cy="670366"/>
          </a:xfrm>
          <a:prstGeom prst="rect">
            <a:avLst/>
          </a:prstGeom>
        </p:spPr>
        <p:txBody>
          <a:bodyPr lIns="0" tIns="0" rIns="0" bIns="0"/>
          <a:lstStyle>
            <a:lvl1pPr marL="0" marR="0" indent="0" algn="l" defTabSz="402432" rtl="0" eaLnBrk="1" latinLnBrk="0" hangingPunct="1">
              <a:lnSpc>
                <a:spcPct val="95000"/>
              </a:lnSpc>
              <a:spcBef>
                <a:spcPts val="0"/>
              </a:spcBef>
              <a:spcAft>
                <a:spcPts val="900"/>
              </a:spcAft>
              <a:buClrTx/>
              <a:buSzPct val="171000"/>
              <a:buFontTx/>
              <a:buNone/>
              <a:tabLst/>
              <a:defRPr sz="1100" b="0" i="0" u="none" strike="noStrike" kern="1500" cap="none" spc="10" baseline="0">
                <a:ln>
                  <a:noFill/>
                </a:ln>
                <a:solidFill>
                  <a:srgbClr val="717373"/>
                </a:solidFill>
                <a:uFillTx/>
                <a:latin typeface="Arial" charset="0"/>
                <a:ea typeface="Arial" charset="0"/>
                <a:cs typeface="Arial" charset="0"/>
                <a:sym typeface="Gill Sans"/>
              </a:defRPr>
            </a:lvl1pPr>
            <a:lvl2pPr marL="182880" marR="0" indent="-182880" algn="l" defTabSz="402432" rtl="0" eaLnBrk="1" latinLnBrk="0" hangingPunct="1">
              <a:lnSpc>
                <a:spcPct val="95000"/>
              </a:lnSpc>
              <a:spcBef>
                <a:spcPts val="30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2pPr>
            <a:lvl3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3pPr>
            <a:lvl4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4pPr>
            <a:lvl5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r>
              <a:rPr lang="en-US" sz="2000" b="0" i="0">
                <a:solidFill>
                  <a:schemeClr val="tx2"/>
                </a:solidFill>
                <a:latin typeface="+mn-lt"/>
                <a:ea typeface="Verdana" charset="0"/>
                <a:cs typeface="Arial" panose="020B0604020202020204" pitchFamily="34" charset="0"/>
              </a:rPr>
              <a:t>Financial Security</a:t>
            </a:r>
          </a:p>
        </p:txBody>
      </p:sp>
      <p:sp>
        <p:nvSpPr>
          <p:cNvPr id="8" name="Rectangle 7"/>
          <p:cNvSpPr/>
          <p:nvPr userDrawn="1"/>
        </p:nvSpPr>
        <p:spPr>
          <a:xfrm>
            <a:off x="675419" y="5076952"/>
            <a:ext cx="1390062" cy="1231106"/>
          </a:xfrm>
          <a:prstGeom prst="rect">
            <a:avLst/>
          </a:prstGeom>
        </p:spPr>
        <p:txBody>
          <a:bodyPr wrap="square" lIns="0" tIns="0" rIns="0" bIns="0">
            <a:spAutoFit/>
          </a:bodyPr>
          <a:lstStyle/>
          <a:p>
            <a:pPr>
              <a:spcBef>
                <a:spcPts val="231"/>
              </a:spcBef>
              <a:spcAft>
                <a:spcPts val="461"/>
              </a:spcAft>
            </a:pPr>
            <a:r>
              <a:rPr lang="en-US" sz="1000" b="0" i="0">
                <a:solidFill>
                  <a:schemeClr val="accent5"/>
                </a:solidFill>
                <a:latin typeface="+mn-lt"/>
                <a:ea typeface="Verdana" charset="0"/>
                <a:cs typeface="Arial" panose="020B0604020202020204" pitchFamily="34" charset="0"/>
              </a:rPr>
              <a:t>Increase access to opportunities and programs that have the greatest impact: Early Learning, Income Stability, Affordable Housing, and Financial Literacy. </a:t>
            </a:r>
          </a:p>
        </p:txBody>
      </p:sp>
      <p:sp>
        <p:nvSpPr>
          <p:cNvPr id="9" name="Content Placeholder 88"/>
          <p:cNvSpPr txBox="1">
            <a:spLocks/>
          </p:cNvSpPr>
          <p:nvPr userDrawn="1"/>
        </p:nvSpPr>
        <p:spPr>
          <a:xfrm>
            <a:off x="2654592" y="4360041"/>
            <a:ext cx="1380983" cy="670366"/>
          </a:xfrm>
          <a:prstGeom prst="rect">
            <a:avLst/>
          </a:prstGeom>
        </p:spPr>
        <p:txBody>
          <a:bodyPr lIns="0" tIns="0" rIns="0" bIns="0"/>
          <a:lstStyle>
            <a:lvl1pPr marL="0" marR="0" indent="0" algn="l" defTabSz="402432" rtl="0" eaLnBrk="1" latinLnBrk="0" hangingPunct="1">
              <a:lnSpc>
                <a:spcPct val="95000"/>
              </a:lnSpc>
              <a:spcBef>
                <a:spcPts val="0"/>
              </a:spcBef>
              <a:spcAft>
                <a:spcPts val="900"/>
              </a:spcAft>
              <a:buClrTx/>
              <a:buSzPct val="171000"/>
              <a:buFontTx/>
              <a:buNone/>
              <a:tabLst/>
              <a:defRPr sz="1100" b="0" i="0" u="none" strike="noStrike" kern="1500" cap="none" spc="10" baseline="0">
                <a:ln>
                  <a:noFill/>
                </a:ln>
                <a:solidFill>
                  <a:srgbClr val="717373"/>
                </a:solidFill>
                <a:uFillTx/>
                <a:latin typeface="Arial" charset="0"/>
                <a:ea typeface="Arial" charset="0"/>
                <a:cs typeface="Arial" charset="0"/>
                <a:sym typeface="Gill Sans"/>
              </a:defRPr>
            </a:lvl1pPr>
            <a:lvl2pPr marL="182880" marR="0" indent="-182880" algn="l" defTabSz="402432" rtl="0" eaLnBrk="1" latinLnBrk="0" hangingPunct="1">
              <a:lnSpc>
                <a:spcPct val="95000"/>
              </a:lnSpc>
              <a:spcBef>
                <a:spcPts val="30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2pPr>
            <a:lvl3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3pPr>
            <a:lvl4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4pPr>
            <a:lvl5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r>
              <a:rPr lang="en-US" sz="2000" b="0" i="0">
                <a:solidFill>
                  <a:schemeClr val="tx2"/>
                </a:solidFill>
                <a:latin typeface="+mn-lt"/>
                <a:ea typeface="Verdana" charset="0"/>
                <a:cs typeface="Arial" panose="020B0604020202020204" pitchFamily="34" charset="0"/>
              </a:rPr>
              <a:t>Vibrant</a:t>
            </a:r>
            <a:br>
              <a:rPr lang="en-US" sz="2000" b="0" i="0">
                <a:solidFill>
                  <a:schemeClr val="tx2"/>
                </a:solidFill>
                <a:latin typeface="+mn-lt"/>
                <a:ea typeface="Verdana" charset="0"/>
                <a:cs typeface="Arial" panose="020B0604020202020204" pitchFamily="34" charset="0"/>
              </a:rPr>
            </a:br>
            <a:r>
              <a:rPr lang="en-US" sz="2000" b="0" i="0">
                <a:solidFill>
                  <a:schemeClr val="tx2"/>
                </a:solidFill>
                <a:latin typeface="+mn-lt"/>
                <a:ea typeface="Verdana" charset="0"/>
                <a:cs typeface="Arial" panose="020B0604020202020204" pitchFamily="34" charset="0"/>
              </a:rPr>
              <a:t>Planet</a:t>
            </a:r>
          </a:p>
        </p:txBody>
      </p:sp>
      <p:sp>
        <p:nvSpPr>
          <p:cNvPr id="10" name="Rectangle 9"/>
          <p:cNvSpPr/>
          <p:nvPr userDrawn="1"/>
        </p:nvSpPr>
        <p:spPr>
          <a:xfrm>
            <a:off x="2647178" y="5076952"/>
            <a:ext cx="1608838" cy="1231106"/>
          </a:xfrm>
          <a:prstGeom prst="rect">
            <a:avLst/>
          </a:prstGeom>
        </p:spPr>
        <p:txBody>
          <a:bodyPr wrap="square" lIns="0" tIns="0" rIns="0" bIns="0">
            <a:spAutoFit/>
          </a:bodyPr>
          <a:lstStyle/>
          <a:p>
            <a:pPr>
              <a:spcBef>
                <a:spcPts val="231"/>
              </a:spcBef>
              <a:spcAft>
                <a:spcPts val="461"/>
              </a:spcAft>
            </a:pPr>
            <a:r>
              <a:rPr lang="en-US" sz="1000" b="0" i="0">
                <a:solidFill>
                  <a:schemeClr val="accent5"/>
                </a:solidFill>
                <a:latin typeface="+mn-lt"/>
                <a:ea typeface="Verdana" charset="0"/>
                <a:cs typeface="Arial" panose="020B0604020202020204" pitchFamily="34" charset="0"/>
              </a:rPr>
              <a:t>Partner with environmental and philanthropic organizations to enable people and economies </a:t>
            </a:r>
            <a:br>
              <a:rPr lang="en-US" sz="1000" b="0" i="0">
                <a:solidFill>
                  <a:schemeClr val="accent5"/>
                </a:solidFill>
                <a:latin typeface="+mn-lt"/>
                <a:ea typeface="Verdana" charset="0"/>
                <a:cs typeface="Arial" panose="020B0604020202020204" pitchFamily="34" charset="0"/>
              </a:rPr>
            </a:br>
            <a:r>
              <a:rPr lang="en-US" sz="1000" b="0" i="0">
                <a:solidFill>
                  <a:schemeClr val="accent5"/>
                </a:solidFill>
                <a:latin typeface="+mn-lt"/>
                <a:ea typeface="Verdana" charset="0"/>
                <a:cs typeface="Arial" panose="020B0604020202020204" pitchFamily="34" charset="0"/>
              </a:rPr>
              <a:t>to thrive by enhancing </a:t>
            </a:r>
            <a:br>
              <a:rPr lang="en-US" sz="1000" b="0" i="0">
                <a:solidFill>
                  <a:schemeClr val="accent5"/>
                </a:solidFill>
                <a:latin typeface="+mn-lt"/>
                <a:ea typeface="Verdana" charset="0"/>
                <a:cs typeface="Arial" panose="020B0604020202020204" pitchFamily="34" charset="0"/>
              </a:rPr>
            </a:br>
            <a:r>
              <a:rPr lang="en-US" sz="1000" b="0" i="0">
                <a:solidFill>
                  <a:schemeClr val="accent5"/>
                </a:solidFill>
                <a:latin typeface="+mn-lt"/>
                <a:ea typeface="Verdana" charset="0"/>
                <a:cs typeface="Arial" panose="020B0604020202020204" pitchFamily="34" charset="0"/>
              </a:rPr>
              <a:t>green spaces and helping </a:t>
            </a:r>
            <a:br>
              <a:rPr lang="en-US" sz="1000" b="0" i="0">
                <a:solidFill>
                  <a:schemeClr val="accent5"/>
                </a:solidFill>
                <a:latin typeface="+mn-lt"/>
                <a:ea typeface="Verdana" charset="0"/>
                <a:cs typeface="Arial" panose="020B0604020202020204" pitchFamily="34" charset="0"/>
              </a:rPr>
            </a:br>
            <a:r>
              <a:rPr lang="en-US" sz="1000" b="0" i="0">
                <a:solidFill>
                  <a:schemeClr val="accent5"/>
                </a:solidFill>
                <a:latin typeface="+mn-lt"/>
                <a:ea typeface="Verdana" charset="0"/>
                <a:cs typeface="Arial" panose="020B0604020202020204" pitchFamily="34" charset="0"/>
              </a:rPr>
              <a:t>to accelerate the transition </a:t>
            </a:r>
            <a:br>
              <a:rPr lang="en-US" sz="1000" b="0" i="0">
                <a:solidFill>
                  <a:schemeClr val="accent5"/>
                </a:solidFill>
                <a:latin typeface="+mn-lt"/>
                <a:ea typeface="Verdana" charset="0"/>
                <a:cs typeface="Arial" panose="020B0604020202020204" pitchFamily="34" charset="0"/>
              </a:rPr>
            </a:br>
            <a:r>
              <a:rPr lang="en-US" sz="1000" b="0" i="0">
                <a:solidFill>
                  <a:schemeClr val="accent5"/>
                </a:solidFill>
                <a:latin typeface="+mn-lt"/>
                <a:ea typeface="Verdana" charset="0"/>
                <a:cs typeface="Arial" panose="020B0604020202020204" pitchFamily="34" charset="0"/>
              </a:rPr>
              <a:t>to a low-carbon economy. </a:t>
            </a:r>
          </a:p>
        </p:txBody>
      </p:sp>
      <p:sp>
        <p:nvSpPr>
          <p:cNvPr id="11" name="Content Placeholder 88"/>
          <p:cNvSpPr txBox="1">
            <a:spLocks/>
          </p:cNvSpPr>
          <p:nvPr userDrawn="1"/>
        </p:nvSpPr>
        <p:spPr>
          <a:xfrm>
            <a:off x="4786940" y="4360041"/>
            <a:ext cx="1537981" cy="670366"/>
          </a:xfrm>
          <a:prstGeom prst="rect">
            <a:avLst/>
          </a:prstGeom>
        </p:spPr>
        <p:txBody>
          <a:bodyPr lIns="0" tIns="0" rIns="0" bIns="0"/>
          <a:lstStyle>
            <a:lvl1pPr marL="0" marR="0" indent="0" algn="l" defTabSz="402432" rtl="0" eaLnBrk="1" latinLnBrk="0" hangingPunct="1">
              <a:lnSpc>
                <a:spcPct val="95000"/>
              </a:lnSpc>
              <a:spcBef>
                <a:spcPts val="0"/>
              </a:spcBef>
              <a:spcAft>
                <a:spcPts val="900"/>
              </a:spcAft>
              <a:buClrTx/>
              <a:buSzPct val="171000"/>
              <a:buFontTx/>
              <a:buNone/>
              <a:tabLst/>
              <a:defRPr sz="1100" b="0" i="0" u="none" strike="noStrike" kern="1500" cap="none" spc="10" baseline="0">
                <a:ln>
                  <a:noFill/>
                </a:ln>
                <a:solidFill>
                  <a:srgbClr val="717373"/>
                </a:solidFill>
                <a:uFillTx/>
                <a:latin typeface="Arial" charset="0"/>
                <a:ea typeface="Arial" charset="0"/>
                <a:cs typeface="Arial" charset="0"/>
                <a:sym typeface="Gill Sans"/>
              </a:defRPr>
            </a:lvl1pPr>
            <a:lvl2pPr marL="182880" marR="0" indent="-182880" algn="l" defTabSz="402432" rtl="0" eaLnBrk="1" latinLnBrk="0" hangingPunct="1">
              <a:lnSpc>
                <a:spcPct val="95000"/>
              </a:lnSpc>
              <a:spcBef>
                <a:spcPts val="30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2pPr>
            <a:lvl3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3pPr>
            <a:lvl4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4pPr>
            <a:lvl5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r>
              <a:rPr lang="en-US" sz="2000" b="0" i="0">
                <a:solidFill>
                  <a:schemeClr val="tx2"/>
                </a:solidFill>
                <a:latin typeface="+mn-lt"/>
                <a:ea typeface="Verdana" charset="0"/>
                <a:cs typeface="Arial" panose="020B0604020202020204" pitchFamily="34" charset="0"/>
              </a:rPr>
              <a:t>Connected Communities</a:t>
            </a:r>
          </a:p>
        </p:txBody>
      </p:sp>
      <p:sp>
        <p:nvSpPr>
          <p:cNvPr id="12" name="Rectangle 11"/>
          <p:cNvSpPr/>
          <p:nvPr userDrawn="1"/>
        </p:nvSpPr>
        <p:spPr>
          <a:xfrm>
            <a:off x="4779525" y="5076951"/>
            <a:ext cx="1537982" cy="1231106"/>
          </a:xfrm>
          <a:prstGeom prst="rect">
            <a:avLst/>
          </a:prstGeom>
        </p:spPr>
        <p:txBody>
          <a:bodyPr wrap="square" lIns="0" tIns="0" rIns="0" bIns="0">
            <a:spAutoFit/>
          </a:bodyPr>
          <a:lstStyle/>
          <a:p>
            <a:pPr>
              <a:spcBef>
                <a:spcPts val="231"/>
              </a:spcBef>
              <a:spcAft>
                <a:spcPts val="461"/>
              </a:spcAft>
            </a:pPr>
            <a:r>
              <a:rPr lang="en-US" sz="1000" b="0" i="0">
                <a:solidFill>
                  <a:schemeClr val="accent5"/>
                </a:solidFill>
                <a:latin typeface="+mn-lt"/>
                <a:ea typeface="Verdana" charset="0"/>
                <a:cs typeface="Arial" panose="020B0604020202020204" pitchFamily="34" charset="0"/>
              </a:rPr>
              <a:t>Create opportunities for everyone to feel included by supporting thousands</a:t>
            </a:r>
            <a:r>
              <a:rPr lang="en-US" sz="1000" b="0" i="0" baseline="0">
                <a:solidFill>
                  <a:schemeClr val="accent5"/>
                </a:solidFill>
                <a:latin typeface="+mn-lt"/>
                <a:ea typeface="Verdana" charset="0"/>
                <a:cs typeface="Arial" panose="020B0604020202020204" pitchFamily="34" charset="0"/>
              </a:rPr>
              <a:t> </a:t>
            </a:r>
            <a:r>
              <a:rPr lang="en-US" sz="1000" b="0" i="0">
                <a:solidFill>
                  <a:schemeClr val="accent5"/>
                </a:solidFill>
                <a:latin typeface="+mn-lt"/>
                <a:ea typeface="Verdana" charset="0"/>
                <a:cs typeface="Arial" panose="020B0604020202020204" pitchFamily="34" charset="0"/>
              </a:rPr>
              <a:t>of activities and initiatives that respond to local needs, encouraging new</a:t>
            </a:r>
            <a:r>
              <a:rPr lang="en-US" sz="1000" b="0" i="0" baseline="0">
                <a:solidFill>
                  <a:schemeClr val="accent5"/>
                </a:solidFill>
                <a:latin typeface="+mn-lt"/>
                <a:ea typeface="Verdana" charset="0"/>
                <a:cs typeface="Arial" panose="020B0604020202020204" pitchFamily="34" charset="0"/>
              </a:rPr>
              <a:t> </a:t>
            </a:r>
            <a:r>
              <a:rPr lang="en-US" sz="1000" b="0" i="0">
                <a:solidFill>
                  <a:schemeClr val="accent5"/>
                </a:solidFill>
                <a:latin typeface="+mn-lt"/>
                <a:ea typeface="Verdana" charset="0"/>
                <a:cs typeface="Arial" panose="020B0604020202020204" pitchFamily="34" charset="0"/>
              </a:rPr>
              <a:t>narratives and dialogues through art and culture. </a:t>
            </a:r>
          </a:p>
        </p:txBody>
      </p:sp>
      <p:sp>
        <p:nvSpPr>
          <p:cNvPr id="13" name="Content Placeholder 88"/>
          <p:cNvSpPr txBox="1">
            <a:spLocks/>
          </p:cNvSpPr>
          <p:nvPr userDrawn="1"/>
        </p:nvSpPr>
        <p:spPr>
          <a:xfrm>
            <a:off x="6886461" y="4362516"/>
            <a:ext cx="1464504" cy="537821"/>
          </a:xfrm>
          <a:prstGeom prst="rect">
            <a:avLst/>
          </a:prstGeom>
        </p:spPr>
        <p:txBody>
          <a:bodyPr lIns="0" tIns="0" rIns="0" bIns="0"/>
          <a:lstStyle>
            <a:lvl1pPr marL="0" marR="0" indent="0" algn="l" defTabSz="402432" rtl="0" eaLnBrk="1" latinLnBrk="0" hangingPunct="1">
              <a:lnSpc>
                <a:spcPct val="95000"/>
              </a:lnSpc>
              <a:spcBef>
                <a:spcPts val="0"/>
              </a:spcBef>
              <a:spcAft>
                <a:spcPts val="900"/>
              </a:spcAft>
              <a:buClrTx/>
              <a:buSzPct val="171000"/>
              <a:buFontTx/>
              <a:buNone/>
              <a:tabLst/>
              <a:defRPr sz="1100" b="0" i="0" u="none" strike="noStrike" kern="1500" cap="none" spc="10" baseline="0">
                <a:ln>
                  <a:noFill/>
                </a:ln>
                <a:solidFill>
                  <a:srgbClr val="717373"/>
                </a:solidFill>
                <a:uFillTx/>
                <a:latin typeface="Arial" charset="0"/>
                <a:ea typeface="Arial" charset="0"/>
                <a:cs typeface="Arial" charset="0"/>
                <a:sym typeface="Gill Sans"/>
              </a:defRPr>
            </a:lvl1pPr>
            <a:lvl2pPr marL="182880" marR="0" indent="-182880" algn="l" defTabSz="402432" rtl="0" eaLnBrk="1" latinLnBrk="0" hangingPunct="1">
              <a:lnSpc>
                <a:spcPct val="95000"/>
              </a:lnSpc>
              <a:spcBef>
                <a:spcPts val="30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2pPr>
            <a:lvl3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3pPr>
            <a:lvl4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4pPr>
            <a:lvl5pPr marL="365760" marR="0" indent="-182880" algn="l" defTabSz="402432" rtl="0" eaLnBrk="1" latinLnBrk="0" hangingPunct="1">
              <a:lnSpc>
                <a:spcPct val="95000"/>
              </a:lnSpc>
              <a:spcBef>
                <a:spcPts val="0"/>
              </a:spcBef>
              <a:spcAft>
                <a:spcPts val="600"/>
              </a:spcAft>
              <a:buClrTx/>
              <a:buSzPct val="100000"/>
              <a:buFont typeface="Arial"/>
              <a:buChar char="•"/>
              <a:tabLst/>
              <a:defRPr sz="110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eaLnBrk="1" latinLnBrk="0" hangingPunct="1">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r>
              <a:rPr lang="en-US" sz="2000" b="0" i="0">
                <a:solidFill>
                  <a:schemeClr val="tx2"/>
                </a:solidFill>
                <a:latin typeface="+mn-lt"/>
                <a:ea typeface="Verdana" charset="0"/>
                <a:cs typeface="Arial" panose="020B0604020202020204" pitchFamily="34" charset="0"/>
              </a:rPr>
              <a:t>Better</a:t>
            </a:r>
            <a:br>
              <a:rPr lang="en-US" sz="2000" b="0" i="0">
                <a:solidFill>
                  <a:schemeClr val="tx2"/>
                </a:solidFill>
                <a:latin typeface="+mn-lt"/>
                <a:ea typeface="Verdana" charset="0"/>
                <a:cs typeface="Arial" panose="020B0604020202020204" pitchFamily="34" charset="0"/>
              </a:rPr>
            </a:br>
            <a:r>
              <a:rPr lang="en-US" sz="2000" b="0" i="0">
                <a:solidFill>
                  <a:schemeClr val="tx2"/>
                </a:solidFill>
                <a:latin typeface="+mn-lt"/>
                <a:ea typeface="Verdana" charset="0"/>
                <a:cs typeface="Arial" panose="020B0604020202020204" pitchFamily="34" charset="0"/>
              </a:rPr>
              <a:t>Health</a:t>
            </a:r>
          </a:p>
        </p:txBody>
      </p:sp>
      <p:sp>
        <p:nvSpPr>
          <p:cNvPr id="16" name="Rectangle 15"/>
          <p:cNvSpPr/>
          <p:nvPr userDrawn="1"/>
        </p:nvSpPr>
        <p:spPr>
          <a:xfrm>
            <a:off x="6886462" y="5076951"/>
            <a:ext cx="1464504" cy="923330"/>
          </a:xfrm>
          <a:prstGeom prst="rect">
            <a:avLst/>
          </a:prstGeom>
        </p:spPr>
        <p:txBody>
          <a:bodyPr wrap="square" lIns="0" tIns="0" rIns="0" bIns="0">
            <a:spAutoFit/>
          </a:bodyPr>
          <a:lstStyle/>
          <a:p>
            <a:pPr>
              <a:spcBef>
                <a:spcPts val="231"/>
              </a:spcBef>
              <a:spcAft>
                <a:spcPts val="461"/>
              </a:spcAft>
            </a:pPr>
            <a:r>
              <a:rPr lang="en-US" sz="1000" b="0" i="0">
                <a:solidFill>
                  <a:schemeClr val="accent5"/>
                </a:solidFill>
                <a:latin typeface="+mn-lt"/>
                <a:ea typeface="Verdana" charset="0"/>
                <a:cs typeface="Arial" panose="020B0604020202020204" pitchFamily="34" charset="0"/>
              </a:rPr>
              <a:t>Support more equitable health outcomes for all </a:t>
            </a:r>
            <a:br>
              <a:rPr lang="en-US" sz="1000" b="0" i="0">
                <a:solidFill>
                  <a:schemeClr val="accent5"/>
                </a:solidFill>
                <a:latin typeface="+mn-lt"/>
                <a:ea typeface="Verdana" charset="0"/>
                <a:cs typeface="Arial" panose="020B0604020202020204" pitchFamily="34" charset="0"/>
              </a:rPr>
            </a:br>
            <a:r>
              <a:rPr lang="en-US" sz="1000" b="0" i="0">
                <a:solidFill>
                  <a:schemeClr val="accent5"/>
                </a:solidFill>
                <a:latin typeface="+mn-lt"/>
                <a:ea typeface="Verdana" charset="0"/>
                <a:cs typeface="Arial" panose="020B0604020202020204" pitchFamily="34" charset="0"/>
              </a:rPr>
              <a:t>by investing in research, new technologies and innovative solutions that improve access to care.</a:t>
            </a:r>
          </a:p>
        </p:txBody>
      </p:sp>
      <p:cxnSp>
        <p:nvCxnSpPr>
          <p:cNvPr id="26" name="Straight Connector 25"/>
          <p:cNvCxnSpPr/>
          <p:nvPr userDrawn="1"/>
        </p:nvCxnSpPr>
        <p:spPr>
          <a:xfrm flipV="1">
            <a:off x="2295292" y="4458672"/>
            <a:ext cx="0" cy="1828800"/>
          </a:xfrm>
          <a:prstGeom prst="line">
            <a:avLst/>
          </a:prstGeom>
          <a:noFill/>
          <a:ln w="635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27" name="Straight Connector 26"/>
          <p:cNvCxnSpPr/>
          <p:nvPr userDrawn="1"/>
        </p:nvCxnSpPr>
        <p:spPr>
          <a:xfrm flipV="1">
            <a:off x="4526613" y="4458672"/>
            <a:ext cx="0" cy="1828800"/>
          </a:xfrm>
          <a:prstGeom prst="line">
            <a:avLst/>
          </a:prstGeom>
          <a:noFill/>
          <a:ln w="635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Connector 27"/>
          <p:cNvCxnSpPr/>
          <p:nvPr userDrawn="1"/>
        </p:nvCxnSpPr>
        <p:spPr>
          <a:xfrm flipV="1">
            <a:off x="6560757" y="4458672"/>
            <a:ext cx="0" cy="1828800"/>
          </a:xfrm>
          <a:prstGeom prst="line">
            <a:avLst/>
          </a:prstGeom>
          <a:noFill/>
          <a:ln w="635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grpSp>
        <p:nvGrpSpPr>
          <p:cNvPr id="20" name="Group 19">
            <a:extLst>
              <a:ext uri="{FF2B5EF4-FFF2-40B4-BE49-F238E27FC236}">
                <a16:creationId xmlns:a16="http://schemas.microsoft.com/office/drawing/2014/main" id="{FA6C2C19-583E-984C-96D9-BDF72D703C0D}"/>
              </a:ext>
            </a:extLst>
          </p:cNvPr>
          <p:cNvGrpSpPr/>
          <p:nvPr userDrawn="1"/>
        </p:nvGrpSpPr>
        <p:grpSpPr>
          <a:xfrm>
            <a:off x="365759" y="252456"/>
            <a:ext cx="458863" cy="409488"/>
            <a:chOff x="582044" y="274512"/>
            <a:chExt cx="230316" cy="205534"/>
          </a:xfrm>
        </p:grpSpPr>
        <p:sp>
          <p:nvSpPr>
            <p:cNvPr id="21" name="Rectangle 20">
              <a:extLst>
                <a:ext uri="{FF2B5EF4-FFF2-40B4-BE49-F238E27FC236}">
                  <a16:creationId xmlns:a16="http://schemas.microsoft.com/office/drawing/2014/main" id="{83746B0D-BBCE-8F48-92B3-4403A510DA35}"/>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22" name="Picture 21">
              <a:extLst>
                <a:ext uri="{FF2B5EF4-FFF2-40B4-BE49-F238E27FC236}">
                  <a16:creationId xmlns:a16="http://schemas.microsoft.com/office/drawing/2014/main" id="{B3776FC2-E65A-9341-B8E7-520FFF3534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
        <p:nvSpPr>
          <p:cNvPr id="30" name="Title 5">
            <a:extLst>
              <a:ext uri="{FF2B5EF4-FFF2-40B4-BE49-F238E27FC236}">
                <a16:creationId xmlns:a16="http://schemas.microsoft.com/office/drawing/2014/main" id="{CFB0FA8E-B565-F741-BC99-1FDBB12FB7C9}"/>
              </a:ext>
            </a:extLst>
          </p:cNvPr>
          <p:cNvSpPr txBox="1">
            <a:spLocks/>
          </p:cNvSpPr>
          <p:nvPr userDrawn="1"/>
        </p:nvSpPr>
        <p:spPr>
          <a:xfrm>
            <a:off x="1190382" y="75845"/>
            <a:ext cx="5415044" cy="830627"/>
          </a:xfrm>
          <a:prstGeom prst="rect">
            <a:avLst/>
          </a:prstGeom>
        </p:spPr>
        <p:txBody>
          <a:bodyPr lIns="0" tIns="0" rIns="0" bIns="0" anchor="ctr" anchorCtr="0"/>
          <a:lstStyle>
            <a:lvl1pPr marL="0" marR="0" indent="0" algn="l" defTabSz="309524" rtl="0" latinLnBrk="0">
              <a:lnSpc>
                <a:spcPct val="85000"/>
              </a:lnSpc>
              <a:spcBef>
                <a:spcPts val="0"/>
              </a:spcBef>
              <a:spcAft>
                <a:spcPts val="0"/>
              </a:spcAft>
              <a:buClrTx/>
              <a:buSzTx/>
              <a:buFontTx/>
              <a:buNone/>
              <a:tabLst/>
              <a:defRPr sz="2800" b="0" i="0" u="none" strike="noStrike" kern="1500" cap="none" spc="8" baseline="0">
                <a:ln>
                  <a:noFill/>
                </a:ln>
                <a:solidFill>
                  <a:schemeClr val="bg1"/>
                </a:solidFill>
                <a:uFillTx/>
                <a:latin typeface="Verdana" panose="020B0604030504040204" pitchFamily="34" charset="0"/>
                <a:ea typeface="Verdana" panose="020B0604030504040204" pitchFamily="34" charset="0"/>
                <a:cs typeface="Verdana" panose="020B0604030504040204" pitchFamily="34" charset="0"/>
                <a:sym typeface="Gill Sans"/>
              </a:defRPr>
            </a:lvl1pPr>
            <a:lvl2pPr marL="0" marR="0" indent="85714"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2pPr>
            <a:lvl3pPr marL="0" marR="0" indent="171428"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3pPr>
            <a:lvl4pPr marL="0" marR="0" indent="257144"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4pPr>
            <a:lvl5pPr marL="0" marR="0" indent="342858"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5pPr>
            <a:lvl6pPr marL="0" marR="0" indent="428572"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6pPr>
            <a:lvl7pPr marL="0" marR="0" indent="514286"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7pPr>
            <a:lvl8pPr marL="0" marR="0" indent="600002"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8pPr>
            <a:lvl9pPr marL="0" marR="0" indent="685714"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9pPr>
          </a:lstStyle>
          <a:p>
            <a:pPr hangingPunct="1"/>
            <a:r>
              <a:rPr lang="en-US" sz="2600" b="0" i="0">
                <a:latin typeface="+mn-lt"/>
                <a:cs typeface="Arial" panose="020B0604020202020204" pitchFamily="34" charset="0"/>
              </a:rPr>
              <a:t>TD Ready Commitment</a:t>
            </a:r>
          </a:p>
        </p:txBody>
      </p:sp>
    </p:spTree>
    <p:extLst>
      <p:ext uri="{BB962C8B-B14F-4D97-AF65-F5344CB8AC3E}">
        <p14:creationId xmlns:p14="http://schemas.microsoft.com/office/powerpoint/2010/main" val="397072053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651B-3931-AE4B-9D2F-7879DF62843C}"/>
              </a:ext>
            </a:extLst>
          </p:cNvPr>
          <p:cNvSpPr>
            <a:spLocks noGrp="1"/>
          </p:cNvSpPr>
          <p:nvPr>
            <p:ph type="title"/>
          </p:nvPr>
        </p:nvSpPr>
        <p:spPr>
          <a:xfrm>
            <a:off x="685800" y="736192"/>
            <a:ext cx="7829550" cy="467280"/>
          </a:xfrm>
          <a:prstGeom prst="rect">
            <a:avLst/>
          </a:prstGeom>
        </p:spPr>
        <p:txBody>
          <a:bodyPr lIns="0" tIns="0" rIns="0" bIns="0" anchor="ctr"/>
          <a:lstStyle>
            <a:lvl1pPr>
              <a:lnSpc>
                <a:spcPct val="100000"/>
              </a:lnSpc>
              <a:defRPr sz="3200"/>
            </a:lvl1pPr>
          </a:lstStyle>
          <a:p>
            <a:r>
              <a:rPr lang="en-US"/>
              <a:t>Click to edit Master title style</a:t>
            </a:r>
          </a:p>
        </p:txBody>
      </p:sp>
    </p:spTree>
    <p:extLst>
      <p:ext uri="{BB962C8B-B14F-4D97-AF65-F5344CB8AC3E}">
        <p14:creationId xmlns:p14="http://schemas.microsoft.com/office/powerpoint/2010/main" val="29473944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651B-3931-AE4B-9D2F-7879DF62843C}"/>
              </a:ext>
            </a:extLst>
          </p:cNvPr>
          <p:cNvSpPr>
            <a:spLocks noGrp="1"/>
          </p:cNvSpPr>
          <p:nvPr>
            <p:ph type="title"/>
          </p:nvPr>
        </p:nvSpPr>
        <p:spPr>
          <a:xfrm>
            <a:off x="685800" y="736192"/>
            <a:ext cx="7829550" cy="467280"/>
          </a:xfrm>
          <a:prstGeom prst="rect">
            <a:avLst/>
          </a:prstGeom>
        </p:spPr>
        <p:txBody>
          <a:bodyPr lIns="0" tIns="0" rIns="0" bIns="0" anchor="ctr"/>
          <a:lstStyle>
            <a:lvl1pPr>
              <a:lnSpc>
                <a:spcPct val="100000"/>
              </a:lnSpc>
              <a:defRPr sz="3200"/>
            </a:lvl1pPr>
          </a:lstStyle>
          <a:p>
            <a:r>
              <a:rPr lang="en-US"/>
              <a:t>Click to edit Master title style</a:t>
            </a:r>
          </a:p>
        </p:txBody>
      </p:sp>
    </p:spTree>
    <p:extLst>
      <p:ext uri="{BB962C8B-B14F-4D97-AF65-F5344CB8AC3E}">
        <p14:creationId xmlns:p14="http://schemas.microsoft.com/office/powerpoint/2010/main" val="274824819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Cover 1">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A78E2-2A8E-D14E-A805-B72D7B42B61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0"/>
            <a:ext cx="9144000" cy="6858000"/>
          </a:xfrm>
          <a:prstGeom prst="rect">
            <a:avLst/>
          </a:prstGeom>
        </p:spPr>
      </p:pic>
      <p:grpSp>
        <p:nvGrpSpPr>
          <p:cNvPr id="5" name="Group 4">
            <a:extLst>
              <a:ext uri="{FF2B5EF4-FFF2-40B4-BE49-F238E27FC236}">
                <a16:creationId xmlns:a16="http://schemas.microsoft.com/office/drawing/2014/main" id="{1D61E419-472B-B147-A3BA-0527DDCEAC7F}"/>
              </a:ext>
            </a:extLst>
          </p:cNvPr>
          <p:cNvGrpSpPr/>
          <p:nvPr userDrawn="1"/>
        </p:nvGrpSpPr>
        <p:grpSpPr>
          <a:xfrm>
            <a:off x="7802983" y="5633721"/>
            <a:ext cx="873657" cy="779650"/>
            <a:chOff x="582044" y="274512"/>
            <a:chExt cx="230316" cy="205534"/>
          </a:xfrm>
        </p:grpSpPr>
        <p:sp>
          <p:nvSpPr>
            <p:cNvPr id="6" name="Rectangle 5">
              <a:extLst>
                <a:ext uri="{FF2B5EF4-FFF2-40B4-BE49-F238E27FC236}">
                  <a16:creationId xmlns:a16="http://schemas.microsoft.com/office/drawing/2014/main" id="{6A4447AB-09E4-C946-929D-271105716D03}"/>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7" name="Picture 6">
              <a:extLst>
                <a:ext uri="{FF2B5EF4-FFF2-40B4-BE49-F238E27FC236}">
                  <a16:creationId xmlns:a16="http://schemas.microsoft.com/office/drawing/2014/main" id="{AE205248-7734-454B-A0EC-A4EA98C09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
        <p:nvSpPr>
          <p:cNvPr id="14" name="Rectangle 13">
            <a:extLst>
              <a:ext uri="{FF2B5EF4-FFF2-40B4-BE49-F238E27FC236}">
                <a16:creationId xmlns:a16="http://schemas.microsoft.com/office/drawing/2014/main" id="{1D0639A7-6628-C34D-B553-74A952133F76}"/>
              </a:ext>
            </a:extLst>
          </p:cNvPr>
          <p:cNvSpPr/>
          <p:nvPr userDrawn="1"/>
        </p:nvSpPr>
        <p:spPr>
          <a:xfrm>
            <a:off x="670560" y="1142999"/>
            <a:ext cx="4572002" cy="4572002"/>
          </a:xfrm>
          <a:prstGeom prst="rect">
            <a:avLst/>
          </a:prstGeom>
          <a:solidFill>
            <a:schemeClr val="bg2">
              <a:alpha val="90000"/>
            </a:schemeClr>
          </a:solidFill>
          <a:ln w="152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Tree>
    <p:extLst>
      <p:ext uri="{BB962C8B-B14F-4D97-AF65-F5344CB8AC3E}">
        <p14:creationId xmlns:p14="http://schemas.microsoft.com/office/powerpoint/2010/main" val="2388407893"/>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080B4C1-D2C1-9745-B30D-2C7FC620ECAA}"/>
              </a:ext>
            </a:extLst>
          </p:cNvPr>
          <p:cNvGrpSpPr/>
          <p:nvPr userDrawn="1"/>
        </p:nvGrpSpPr>
        <p:grpSpPr>
          <a:xfrm>
            <a:off x="365760" y="365758"/>
            <a:ext cx="387836" cy="346104"/>
            <a:chOff x="582044" y="274512"/>
            <a:chExt cx="230316" cy="205534"/>
          </a:xfrm>
        </p:grpSpPr>
        <p:sp>
          <p:nvSpPr>
            <p:cNvPr id="21" name="Rectangle 20">
              <a:extLst>
                <a:ext uri="{FF2B5EF4-FFF2-40B4-BE49-F238E27FC236}">
                  <a16:creationId xmlns:a16="http://schemas.microsoft.com/office/drawing/2014/main" id="{E977F484-3599-FD42-862D-333EC202E992}"/>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22" name="Picture 21">
              <a:extLst>
                <a:ext uri="{FF2B5EF4-FFF2-40B4-BE49-F238E27FC236}">
                  <a16:creationId xmlns:a16="http://schemas.microsoft.com/office/drawing/2014/main" id="{F94970C6-8A15-A444-9A49-1F9FED3EEE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Tree>
    <p:extLst>
      <p:ext uri="{BB962C8B-B14F-4D97-AF65-F5344CB8AC3E}">
        <p14:creationId xmlns:p14="http://schemas.microsoft.com/office/powerpoint/2010/main" val="2184605730"/>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ivider_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49A27F-9F18-0343-BFC5-FD0C755467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9144002" cy="914400"/>
          </a:xfrm>
          <a:prstGeom prst="rect">
            <a:avLst/>
          </a:prstGeom>
        </p:spPr>
      </p:pic>
      <p:sp>
        <p:nvSpPr>
          <p:cNvPr id="11" name="Text Placeholder 3">
            <a:extLst>
              <a:ext uri="{FF2B5EF4-FFF2-40B4-BE49-F238E27FC236}">
                <a16:creationId xmlns:a16="http://schemas.microsoft.com/office/drawing/2014/main" id="{97920F1B-94FB-5E45-991A-3AF907A59850}"/>
              </a:ext>
            </a:extLst>
          </p:cNvPr>
          <p:cNvSpPr txBox="1">
            <a:spLocks/>
          </p:cNvSpPr>
          <p:nvPr userDrawn="1"/>
        </p:nvSpPr>
        <p:spPr>
          <a:xfrm>
            <a:off x="8846567" y="6696593"/>
            <a:ext cx="193142" cy="92075"/>
          </a:xfrm>
          <a:prstGeom prst="rect">
            <a:avLst/>
          </a:prstGeom>
        </p:spPr>
        <p:txBody>
          <a:bodyPr lIns="0" tIns="0" rIns="0" bIns="0" anchor="b" anchorCtr="0"/>
          <a:lstStyle>
            <a:lvl1pPr marL="0" marR="0" indent="0" algn="r" defTabSz="402432" rtl="0" latinLnBrk="0">
              <a:lnSpc>
                <a:spcPct val="90000"/>
              </a:lnSpc>
              <a:spcBef>
                <a:spcPts val="0"/>
              </a:spcBef>
              <a:spcAft>
                <a:spcPts val="878"/>
              </a:spcAft>
              <a:buClrTx/>
              <a:buSzPct val="171000"/>
              <a:buFontTx/>
              <a:buNone/>
              <a:tabLst/>
              <a:defRPr sz="78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algn="r" hangingPunct="1">
              <a:spcAft>
                <a:spcPts val="0"/>
              </a:spcAft>
            </a:pPr>
            <a:fld id="{E7B4EF53-51EE-5443-86B0-F307244FD614}" type="slidenum">
              <a:rPr lang="en-US" sz="700" b="0" i="0" smtClean="0">
                <a:solidFill>
                  <a:schemeClr val="bg1"/>
                </a:solidFill>
                <a:latin typeface="Arial" panose="020B0604020202020204" pitchFamily="34" charset="0"/>
                <a:ea typeface="Verdana" panose="020B0604030504040204" pitchFamily="34" charset="0"/>
                <a:cs typeface="Arial" panose="020B0604020202020204" pitchFamily="34" charset="0"/>
              </a:rPr>
              <a:pPr algn="r" hangingPunct="1">
                <a:spcAft>
                  <a:spcPts val="0"/>
                </a:spcAft>
              </a:pPr>
              <a:t>‹#›</a:t>
            </a:fld>
            <a:endParaRPr lang="en-US" sz="700" b="0" i="0">
              <a:solidFill>
                <a:schemeClr val="bg1"/>
              </a:solidFill>
              <a:latin typeface="Arial" panose="020B0604020202020204" pitchFamily="34" charset="0"/>
              <a:ea typeface="Verdana" panose="020B060403050404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C839E2A-4AA2-D04E-87E0-3DA1236BC69F}"/>
              </a:ext>
            </a:extLst>
          </p:cNvPr>
          <p:cNvGrpSpPr/>
          <p:nvPr userDrawn="1"/>
        </p:nvGrpSpPr>
        <p:grpSpPr>
          <a:xfrm>
            <a:off x="365759" y="252456"/>
            <a:ext cx="458863" cy="409488"/>
            <a:chOff x="582044" y="274512"/>
            <a:chExt cx="230316" cy="205534"/>
          </a:xfrm>
        </p:grpSpPr>
        <p:sp>
          <p:nvSpPr>
            <p:cNvPr id="13" name="Rectangle 12">
              <a:extLst>
                <a:ext uri="{FF2B5EF4-FFF2-40B4-BE49-F238E27FC236}">
                  <a16:creationId xmlns:a16="http://schemas.microsoft.com/office/drawing/2014/main" id="{C8DF20DB-EB43-1840-97C0-E0443DAEC97D}"/>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14" name="Picture 13">
              <a:extLst>
                <a:ext uri="{FF2B5EF4-FFF2-40B4-BE49-F238E27FC236}">
                  <a16:creationId xmlns:a16="http://schemas.microsoft.com/office/drawing/2014/main" id="{942153AB-4BF8-DA4C-BD00-6693213D4E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Tree>
    <p:extLst>
      <p:ext uri="{BB962C8B-B14F-4D97-AF65-F5344CB8AC3E}">
        <p14:creationId xmlns:p14="http://schemas.microsoft.com/office/powerpoint/2010/main" val="4197031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A54A38-9A79-0345-8CAC-4B3F3F8C39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9144002" cy="914400"/>
          </a:xfrm>
          <a:prstGeom prst="rect">
            <a:avLst/>
          </a:prstGeom>
        </p:spPr>
      </p:pic>
      <p:grpSp>
        <p:nvGrpSpPr>
          <p:cNvPr id="7" name="Group 6">
            <a:extLst>
              <a:ext uri="{FF2B5EF4-FFF2-40B4-BE49-F238E27FC236}">
                <a16:creationId xmlns:a16="http://schemas.microsoft.com/office/drawing/2014/main" id="{B074CD14-1BDA-4E4D-8CAB-265CB63752A8}"/>
              </a:ext>
            </a:extLst>
          </p:cNvPr>
          <p:cNvGrpSpPr/>
          <p:nvPr userDrawn="1"/>
        </p:nvGrpSpPr>
        <p:grpSpPr>
          <a:xfrm>
            <a:off x="365759" y="252456"/>
            <a:ext cx="458863" cy="409488"/>
            <a:chOff x="582044" y="274512"/>
            <a:chExt cx="230316" cy="205534"/>
          </a:xfrm>
        </p:grpSpPr>
        <p:sp>
          <p:nvSpPr>
            <p:cNvPr id="9" name="Rectangle 8">
              <a:extLst>
                <a:ext uri="{FF2B5EF4-FFF2-40B4-BE49-F238E27FC236}">
                  <a16:creationId xmlns:a16="http://schemas.microsoft.com/office/drawing/2014/main" id="{48586EE1-65C7-9A4C-B0A1-B6507985264D}"/>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10" name="Picture 9">
              <a:extLst>
                <a:ext uri="{FF2B5EF4-FFF2-40B4-BE49-F238E27FC236}">
                  <a16:creationId xmlns:a16="http://schemas.microsoft.com/office/drawing/2014/main" id="{E0C10622-E49D-2149-9C26-561C1019A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
        <p:nvSpPr>
          <p:cNvPr id="11" name="Title 5">
            <a:extLst>
              <a:ext uri="{FF2B5EF4-FFF2-40B4-BE49-F238E27FC236}">
                <a16:creationId xmlns:a16="http://schemas.microsoft.com/office/drawing/2014/main" id="{5F087D3E-C1FF-4F44-80A3-741015A79107}"/>
              </a:ext>
            </a:extLst>
          </p:cNvPr>
          <p:cNvSpPr>
            <a:spLocks noGrp="1"/>
          </p:cNvSpPr>
          <p:nvPr>
            <p:ph type="title"/>
          </p:nvPr>
        </p:nvSpPr>
        <p:spPr>
          <a:xfrm>
            <a:off x="1190382" y="61471"/>
            <a:ext cx="5415044" cy="830627"/>
          </a:xfrm>
          <a:prstGeom prst="rect">
            <a:avLst/>
          </a:prstGeom>
        </p:spPr>
        <p:txBody>
          <a:bodyPr lIns="0" tIns="0" rIns="0" bIns="0" anchor="ctr" anchorCtr="0"/>
          <a:lstStyle>
            <a:lvl1pPr>
              <a:lnSpc>
                <a:spcPct val="85000"/>
              </a:lnSpc>
              <a:defRPr sz="2600" b="0"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a:t>
            </a:r>
          </a:p>
        </p:txBody>
      </p:sp>
    </p:spTree>
    <p:extLst>
      <p:ext uri="{BB962C8B-B14F-4D97-AF65-F5344CB8AC3E}">
        <p14:creationId xmlns:p14="http://schemas.microsoft.com/office/powerpoint/2010/main" val="1098489312"/>
      </p:ext>
    </p:extLst>
  </p:cSld>
  <p:clrMapOvr>
    <a:overrideClrMapping bg1="lt1" tx1="dk1" bg2="lt2" tx2="dk2" accent1="accent1" accent2="accent2" accent3="accent3" accent4="accent4" accent5="accent5" accent6="accent6" hlink="hlink" folHlink="folHlink"/>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99498F-13B0-6448-B498-86958560144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9144002" cy="914400"/>
          </a:xfrm>
          <a:prstGeom prst="rect">
            <a:avLst/>
          </a:prstGeom>
        </p:spPr>
      </p:pic>
      <p:grpSp>
        <p:nvGrpSpPr>
          <p:cNvPr id="7" name="Group 6">
            <a:extLst>
              <a:ext uri="{FF2B5EF4-FFF2-40B4-BE49-F238E27FC236}">
                <a16:creationId xmlns:a16="http://schemas.microsoft.com/office/drawing/2014/main" id="{B074CD14-1BDA-4E4D-8CAB-265CB63752A8}"/>
              </a:ext>
            </a:extLst>
          </p:cNvPr>
          <p:cNvGrpSpPr/>
          <p:nvPr userDrawn="1"/>
        </p:nvGrpSpPr>
        <p:grpSpPr>
          <a:xfrm>
            <a:off x="365759" y="252456"/>
            <a:ext cx="458863" cy="409488"/>
            <a:chOff x="582044" y="274512"/>
            <a:chExt cx="230316" cy="205534"/>
          </a:xfrm>
        </p:grpSpPr>
        <p:sp>
          <p:nvSpPr>
            <p:cNvPr id="9" name="Rectangle 8">
              <a:extLst>
                <a:ext uri="{FF2B5EF4-FFF2-40B4-BE49-F238E27FC236}">
                  <a16:creationId xmlns:a16="http://schemas.microsoft.com/office/drawing/2014/main" id="{48586EE1-65C7-9A4C-B0A1-B6507985264D}"/>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10" name="Picture 9">
              <a:extLst>
                <a:ext uri="{FF2B5EF4-FFF2-40B4-BE49-F238E27FC236}">
                  <a16:creationId xmlns:a16="http://schemas.microsoft.com/office/drawing/2014/main" id="{E0C10622-E49D-2149-9C26-561C1019A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
        <p:nvSpPr>
          <p:cNvPr id="14" name="Title 5">
            <a:extLst>
              <a:ext uri="{FF2B5EF4-FFF2-40B4-BE49-F238E27FC236}">
                <a16:creationId xmlns:a16="http://schemas.microsoft.com/office/drawing/2014/main" id="{2269E8B6-857C-794A-B94E-DFFDE25A1465}"/>
              </a:ext>
            </a:extLst>
          </p:cNvPr>
          <p:cNvSpPr>
            <a:spLocks noGrp="1"/>
          </p:cNvSpPr>
          <p:nvPr>
            <p:ph type="title"/>
          </p:nvPr>
        </p:nvSpPr>
        <p:spPr>
          <a:xfrm>
            <a:off x="1190382" y="61471"/>
            <a:ext cx="5415044" cy="830627"/>
          </a:xfrm>
          <a:prstGeom prst="rect">
            <a:avLst/>
          </a:prstGeom>
        </p:spPr>
        <p:txBody>
          <a:bodyPr lIns="0" tIns="0" rIns="0" bIns="0" anchor="ctr" anchorCtr="0"/>
          <a:lstStyle>
            <a:lvl1pPr>
              <a:lnSpc>
                <a:spcPct val="85000"/>
              </a:lnSpc>
              <a:defRPr sz="2600" b="0"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a:t>
            </a:r>
          </a:p>
        </p:txBody>
      </p:sp>
      <p:sp>
        <p:nvSpPr>
          <p:cNvPr id="16" name="Text Placeholder 7">
            <a:extLst>
              <a:ext uri="{FF2B5EF4-FFF2-40B4-BE49-F238E27FC236}">
                <a16:creationId xmlns:a16="http://schemas.microsoft.com/office/drawing/2014/main" id="{3A80AB3B-A92A-0749-9492-0DDC5526A02E}"/>
              </a:ext>
            </a:extLst>
          </p:cNvPr>
          <p:cNvSpPr>
            <a:spLocks noGrp="1"/>
          </p:cNvSpPr>
          <p:nvPr>
            <p:ph type="body" sz="quarter" idx="11"/>
          </p:nvPr>
        </p:nvSpPr>
        <p:spPr>
          <a:xfrm>
            <a:off x="370096" y="1092911"/>
            <a:ext cx="8134659" cy="378080"/>
          </a:xfrm>
          <a:prstGeom prst="rect">
            <a:avLst/>
          </a:prstGeom>
        </p:spPr>
        <p:txBody>
          <a:bodyPr lIns="0" tIns="0" rIns="0" bIns="0"/>
          <a:lstStyle>
            <a:lvl1pPr>
              <a:lnSpc>
                <a:spcPct val="114000"/>
              </a:lnSpc>
              <a:spcBef>
                <a:spcPts val="300"/>
              </a:spcBef>
              <a:spcAft>
                <a:spcPts val="600"/>
              </a:spcAft>
              <a:defRPr sz="1400" b="0" i="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182875" indent="-182875">
              <a:spcBef>
                <a:spcPts val="600"/>
              </a:spcBef>
              <a:spcAft>
                <a:spcPts val="600"/>
              </a:spcAft>
              <a:buClr>
                <a:schemeClr val="tx2"/>
              </a:buClr>
              <a:defRPr sz="140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365751" indent="-182875">
              <a:spcBef>
                <a:spcPts val="600"/>
              </a:spcBef>
              <a:spcAft>
                <a:spcPts val="600"/>
              </a:spcAft>
              <a:buClr>
                <a:schemeClr val="tx2"/>
              </a:buClr>
              <a:buFont typeface="System Font Regular"/>
              <a:buChar char="–"/>
              <a:defRPr sz="140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defRPr sz="1467">
                <a:solidFill>
                  <a:schemeClr val="tx1"/>
                </a:solidFill>
              </a:defRPr>
            </a:lvl4pPr>
            <a:lvl5pPr marL="548626" indent="-182875">
              <a:spcBef>
                <a:spcPts val="600"/>
              </a:spcBef>
              <a:spcAft>
                <a:spcPts val="600"/>
              </a:spcAft>
              <a:buClr>
                <a:schemeClr val="tx2"/>
              </a:buClr>
              <a:buFont typeface="System Font Regular"/>
              <a:buChar char="–"/>
              <a:defRPr sz="140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hangingPunct="1"/>
            <a:endParaRPr lang="en-US" sz="1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47236847"/>
      </p:ext>
    </p:extLst>
  </p:cSld>
  <p:clrMapOvr>
    <a:overrideClrMapping bg1="lt1" tx1="dk1" bg2="lt2" tx2="dk2" accent1="accent1" accent2="accent2" accent3="accent3" accent4="accent4" accent5="accent5" accent6="accent6" hlink="hlink" folHlink="folHlink"/>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E30B59-8F66-A748-BA45-12D0F5381B6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9144002" cy="914400"/>
          </a:xfrm>
          <a:prstGeom prst="rect">
            <a:avLst/>
          </a:prstGeom>
        </p:spPr>
      </p:pic>
      <p:sp>
        <p:nvSpPr>
          <p:cNvPr id="8" name="Text Placeholder 7">
            <a:extLst>
              <a:ext uri="{FF2B5EF4-FFF2-40B4-BE49-F238E27FC236}">
                <a16:creationId xmlns:a16="http://schemas.microsoft.com/office/drawing/2014/main" id="{59152EAE-1A5A-F34B-8233-D30F8AEAFE85}"/>
              </a:ext>
            </a:extLst>
          </p:cNvPr>
          <p:cNvSpPr>
            <a:spLocks noGrp="1"/>
          </p:cNvSpPr>
          <p:nvPr>
            <p:ph type="body" sz="quarter" idx="10"/>
          </p:nvPr>
        </p:nvSpPr>
        <p:spPr>
          <a:xfrm>
            <a:off x="370096" y="1212179"/>
            <a:ext cx="8134659" cy="4076558"/>
          </a:xfrm>
          <a:prstGeom prst="rect">
            <a:avLst/>
          </a:prstGeom>
        </p:spPr>
        <p:txBody>
          <a:bodyPr lIns="0" tIns="0" rIns="0" bIns="0"/>
          <a:lstStyle>
            <a:lvl1pPr>
              <a:lnSpc>
                <a:spcPct val="114000"/>
              </a:lnSpc>
              <a:spcBef>
                <a:spcPts val="300"/>
              </a:spcBef>
              <a:spcAft>
                <a:spcPts val="600"/>
              </a:spcAft>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182875" indent="-182875">
              <a:spcBef>
                <a:spcPts val="600"/>
              </a:spcBef>
              <a:spcAft>
                <a:spcPts val="600"/>
              </a:spcAft>
              <a:buClr>
                <a:schemeClr val="tx2"/>
              </a:buClr>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2pPr>
            <a:lvl3pPr marL="365751" indent="-182875">
              <a:spcBef>
                <a:spcPts val="600"/>
              </a:spcBef>
              <a:spcAft>
                <a:spcPts val="600"/>
              </a:spcAft>
              <a:buClr>
                <a:schemeClr val="tx2"/>
              </a:buClr>
              <a:buFont typeface="System Font Regular"/>
              <a:buChar char="–"/>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3pPr>
            <a:lvl4pPr>
              <a:defRPr sz="1467">
                <a:solidFill>
                  <a:schemeClr val="tx1"/>
                </a:solidFill>
              </a:defRPr>
            </a:lvl4pPr>
            <a:lvl5pPr marL="548626" indent="-182875">
              <a:spcBef>
                <a:spcPts val="600"/>
              </a:spcBef>
              <a:spcAft>
                <a:spcPts val="600"/>
              </a:spcAft>
              <a:buClr>
                <a:schemeClr val="tx2"/>
              </a:buClr>
              <a:buFont typeface="System Font Regular"/>
              <a:buChar char="–"/>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4"/>
            <a:r>
              <a:rPr lang="en-US"/>
              <a:t>Fourth level</a:t>
            </a:r>
          </a:p>
        </p:txBody>
      </p:sp>
      <p:grpSp>
        <p:nvGrpSpPr>
          <p:cNvPr id="7" name="Group 6">
            <a:extLst>
              <a:ext uri="{FF2B5EF4-FFF2-40B4-BE49-F238E27FC236}">
                <a16:creationId xmlns:a16="http://schemas.microsoft.com/office/drawing/2014/main" id="{B074CD14-1BDA-4E4D-8CAB-265CB63752A8}"/>
              </a:ext>
            </a:extLst>
          </p:cNvPr>
          <p:cNvGrpSpPr/>
          <p:nvPr userDrawn="1"/>
        </p:nvGrpSpPr>
        <p:grpSpPr>
          <a:xfrm>
            <a:off x="365759" y="252456"/>
            <a:ext cx="458863" cy="409488"/>
            <a:chOff x="582044" y="274512"/>
            <a:chExt cx="230316" cy="205534"/>
          </a:xfrm>
        </p:grpSpPr>
        <p:sp>
          <p:nvSpPr>
            <p:cNvPr id="9" name="Rectangle 8">
              <a:extLst>
                <a:ext uri="{FF2B5EF4-FFF2-40B4-BE49-F238E27FC236}">
                  <a16:creationId xmlns:a16="http://schemas.microsoft.com/office/drawing/2014/main" id="{48586EE1-65C7-9A4C-B0A1-B6507985264D}"/>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10" name="Picture 9">
              <a:extLst>
                <a:ext uri="{FF2B5EF4-FFF2-40B4-BE49-F238E27FC236}">
                  <a16:creationId xmlns:a16="http://schemas.microsoft.com/office/drawing/2014/main" id="{E0C10622-E49D-2149-9C26-561C1019A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
        <p:nvSpPr>
          <p:cNvPr id="11" name="Title 5">
            <a:extLst>
              <a:ext uri="{FF2B5EF4-FFF2-40B4-BE49-F238E27FC236}">
                <a16:creationId xmlns:a16="http://schemas.microsoft.com/office/drawing/2014/main" id="{F95B880C-0342-0241-81F5-FDB8AEFC537F}"/>
              </a:ext>
            </a:extLst>
          </p:cNvPr>
          <p:cNvSpPr>
            <a:spLocks noGrp="1"/>
          </p:cNvSpPr>
          <p:nvPr>
            <p:ph type="title"/>
          </p:nvPr>
        </p:nvSpPr>
        <p:spPr>
          <a:xfrm>
            <a:off x="1190382" y="61471"/>
            <a:ext cx="5415044" cy="830627"/>
          </a:xfrm>
          <a:prstGeom prst="rect">
            <a:avLst/>
          </a:prstGeom>
        </p:spPr>
        <p:txBody>
          <a:bodyPr lIns="0" tIns="0" rIns="0" bIns="0" anchor="ctr" anchorCtr="0"/>
          <a:lstStyle>
            <a:lvl1pPr>
              <a:lnSpc>
                <a:spcPct val="85000"/>
              </a:lnSpc>
              <a:defRPr sz="2600" b="0"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a:t>
            </a:r>
          </a:p>
        </p:txBody>
      </p:sp>
    </p:spTree>
    <p:extLst>
      <p:ext uri="{BB962C8B-B14F-4D97-AF65-F5344CB8AC3E}">
        <p14:creationId xmlns:p14="http://schemas.microsoft.com/office/powerpoint/2010/main" val="2296132978"/>
      </p:ext>
    </p:extLst>
  </p:cSld>
  <p:clrMapOvr>
    <a:overrideClrMapping bg1="lt1" tx1="dk1" bg2="lt2" tx2="dk2" accent1="accent1" accent2="accent2" accent3="accent3" accent4="accent4" accent5="accent5" accent6="accent6" hlink="hlink" folHlink="folHlink"/>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26C375-6BDF-3845-BBBF-DA5A16C3FC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9144002" cy="914400"/>
          </a:xfrm>
          <a:prstGeom prst="rect">
            <a:avLst/>
          </a:prstGeom>
        </p:spPr>
      </p:pic>
      <p:sp>
        <p:nvSpPr>
          <p:cNvPr id="8" name="Text Placeholder 7">
            <a:extLst>
              <a:ext uri="{FF2B5EF4-FFF2-40B4-BE49-F238E27FC236}">
                <a16:creationId xmlns:a16="http://schemas.microsoft.com/office/drawing/2014/main" id="{59152EAE-1A5A-F34B-8233-D30F8AEAFE85}"/>
              </a:ext>
            </a:extLst>
          </p:cNvPr>
          <p:cNvSpPr>
            <a:spLocks noGrp="1"/>
          </p:cNvSpPr>
          <p:nvPr>
            <p:ph type="body" sz="quarter" idx="10"/>
          </p:nvPr>
        </p:nvSpPr>
        <p:spPr>
          <a:xfrm>
            <a:off x="370096" y="1649502"/>
            <a:ext cx="8134659" cy="4076558"/>
          </a:xfrm>
          <a:prstGeom prst="rect">
            <a:avLst/>
          </a:prstGeom>
        </p:spPr>
        <p:txBody>
          <a:bodyPr lIns="0" tIns="0" rIns="0" bIns="0"/>
          <a:lstStyle>
            <a:lvl1pPr>
              <a:lnSpc>
                <a:spcPct val="114000"/>
              </a:lnSpc>
              <a:spcBef>
                <a:spcPts val="300"/>
              </a:spcBef>
              <a:spcAft>
                <a:spcPts val="600"/>
              </a:spcAft>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182875" indent="-182875">
              <a:spcBef>
                <a:spcPts val="600"/>
              </a:spcBef>
              <a:spcAft>
                <a:spcPts val="600"/>
              </a:spcAft>
              <a:buClr>
                <a:schemeClr val="tx2"/>
              </a:buClr>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2pPr>
            <a:lvl3pPr marL="365751" indent="-182875">
              <a:spcBef>
                <a:spcPts val="600"/>
              </a:spcBef>
              <a:spcAft>
                <a:spcPts val="600"/>
              </a:spcAft>
              <a:buClr>
                <a:schemeClr val="tx2"/>
              </a:buClr>
              <a:buFont typeface="System Font Regular"/>
              <a:buChar char="–"/>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3pPr>
            <a:lvl4pPr>
              <a:defRPr sz="1467">
                <a:solidFill>
                  <a:schemeClr val="tx1"/>
                </a:solidFill>
              </a:defRPr>
            </a:lvl4pPr>
            <a:lvl5pPr marL="548626" indent="-182875">
              <a:spcBef>
                <a:spcPts val="600"/>
              </a:spcBef>
              <a:spcAft>
                <a:spcPts val="600"/>
              </a:spcAft>
              <a:buClr>
                <a:schemeClr val="tx2"/>
              </a:buClr>
              <a:buFont typeface="System Font Regular"/>
              <a:buChar char="–"/>
              <a:defRPr sz="1200" b="0" i="0">
                <a:solidFill>
                  <a:schemeClr val="accent5"/>
                </a:solidFill>
                <a:latin typeface="Arial" panose="020B0604020202020204" pitchFamily="34" charset="0"/>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4"/>
            <a:r>
              <a:rPr lang="en-US"/>
              <a:t>Fourth level</a:t>
            </a:r>
          </a:p>
        </p:txBody>
      </p:sp>
      <p:grpSp>
        <p:nvGrpSpPr>
          <p:cNvPr id="7" name="Group 6">
            <a:extLst>
              <a:ext uri="{FF2B5EF4-FFF2-40B4-BE49-F238E27FC236}">
                <a16:creationId xmlns:a16="http://schemas.microsoft.com/office/drawing/2014/main" id="{B074CD14-1BDA-4E4D-8CAB-265CB63752A8}"/>
              </a:ext>
            </a:extLst>
          </p:cNvPr>
          <p:cNvGrpSpPr/>
          <p:nvPr userDrawn="1"/>
        </p:nvGrpSpPr>
        <p:grpSpPr>
          <a:xfrm>
            <a:off x="365759" y="252456"/>
            <a:ext cx="458863" cy="409488"/>
            <a:chOff x="582044" y="274512"/>
            <a:chExt cx="230316" cy="205534"/>
          </a:xfrm>
        </p:grpSpPr>
        <p:sp>
          <p:nvSpPr>
            <p:cNvPr id="9" name="Rectangle 8">
              <a:extLst>
                <a:ext uri="{FF2B5EF4-FFF2-40B4-BE49-F238E27FC236}">
                  <a16:creationId xmlns:a16="http://schemas.microsoft.com/office/drawing/2014/main" id="{48586EE1-65C7-9A4C-B0A1-B6507985264D}"/>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10" name="Picture 9">
              <a:extLst>
                <a:ext uri="{FF2B5EF4-FFF2-40B4-BE49-F238E27FC236}">
                  <a16:creationId xmlns:a16="http://schemas.microsoft.com/office/drawing/2014/main" id="{E0C10622-E49D-2149-9C26-561C1019A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
        <p:nvSpPr>
          <p:cNvPr id="16" name="Text Placeholder 7">
            <a:extLst>
              <a:ext uri="{FF2B5EF4-FFF2-40B4-BE49-F238E27FC236}">
                <a16:creationId xmlns:a16="http://schemas.microsoft.com/office/drawing/2014/main" id="{3A80AB3B-A92A-0749-9492-0DDC5526A02E}"/>
              </a:ext>
            </a:extLst>
          </p:cNvPr>
          <p:cNvSpPr>
            <a:spLocks noGrp="1"/>
          </p:cNvSpPr>
          <p:nvPr>
            <p:ph type="body" sz="quarter" idx="11"/>
          </p:nvPr>
        </p:nvSpPr>
        <p:spPr>
          <a:xfrm>
            <a:off x="370096" y="1092911"/>
            <a:ext cx="8134659" cy="378080"/>
          </a:xfrm>
          <a:prstGeom prst="rect">
            <a:avLst/>
          </a:prstGeom>
        </p:spPr>
        <p:txBody>
          <a:bodyPr lIns="0" tIns="0" rIns="0" bIns="0"/>
          <a:lstStyle>
            <a:lvl1pPr>
              <a:lnSpc>
                <a:spcPct val="114000"/>
              </a:lnSpc>
              <a:spcBef>
                <a:spcPts val="300"/>
              </a:spcBef>
              <a:spcAft>
                <a:spcPts val="600"/>
              </a:spcAft>
              <a:defRPr sz="1400" b="0" i="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182875" indent="-182875">
              <a:spcBef>
                <a:spcPts val="600"/>
              </a:spcBef>
              <a:spcAft>
                <a:spcPts val="600"/>
              </a:spcAft>
              <a:buClr>
                <a:schemeClr val="tx2"/>
              </a:buClr>
              <a:defRPr sz="1400">
                <a:solidFill>
                  <a:schemeClr val="accent5"/>
                </a:solidFill>
                <a:latin typeface="Verdana" panose="020B0604030504040204" pitchFamily="34" charset="0"/>
                <a:ea typeface="Verdana" panose="020B0604030504040204" pitchFamily="34" charset="0"/>
                <a:cs typeface="Verdana" panose="020B0604030504040204" pitchFamily="34" charset="0"/>
              </a:defRPr>
            </a:lvl2pPr>
            <a:lvl3pPr marL="365751" indent="-182875">
              <a:spcBef>
                <a:spcPts val="600"/>
              </a:spcBef>
              <a:spcAft>
                <a:spcPts val="600"/>
              </a:spcAft>
              <a:buClr>
                <a:schemeClr val="tx2"/>
              </a:buClr>
              <a:buFont typeface="System Font Regular"/>
              <a:buChar char="–"/>
              <a:defRPr sz="1400">
                <a:solidFill>
                  <a:schemeClr val="accent5"/>
                </a:solidFill>
                <a:latin typeface="Verdana" panose="020B0604030504040204" pitchFamily="34" charset="0"/>
                <a:ea typeface="Verdana" panose="020B0604030504040204" pitchFamily="34" charset="0"/>
                <a:cs typeface="Verdana" panose="020B0604030504040204" pitchFamily="34" charset="0"/>
              </a:defRPr>
            </a:lvl3pPr>
            <a:lvl4pPr>
              <a:defRPr sz="1467">
                <a:solidFill>
                  <a:schemeClr val="tx1"/>
                </a:solidFill>
              </a:defRPr>
            </a:lvl4pPr>
            <a:lvl5pPr marL="548626" indent="-182875">
              <a:spcBef>
                <a:spcPts val="600"/>
              </a:spcBef>
              <a:spcAft>
                <a:spcPts val="600"/>
              </a:spcAft>
              <a:buClr>
                <a:schemeClr val="tx2"/>
              </a:buClr>
              <a:buFont typeface="System Font Regular"/>
              <a:buChar char="–"/>
              <a:defRPr sz="1400">
                <a:solidFill>
                  <a:schemeClr val="accent5"/>
                </a:solidFill>
                <a:latin typeface="Verdana" panose="020B0604030504040204" pitchFamily="34" charset="0"/>
                <a:ea typeface="Verdana" panose="020B0604030504040204" pitchFamily="34" charset="0"/>
                <a:cs typeface="Verdana" panose="020B0604030504040204" pitchFamily="34" charset="0"/>
              </a:defRPr>
            </a:lvl5pPr>
          </a:lstStyle>
          <a:p>
            <a:pPr hangingPunct="1"/>
            <a:endParaRPr lang="en-US" sz="1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itle 5">
            <a:extLst>
              <a:ext uri="{FF2B5EF4-FFF2-40B4-BE49-F238E27FC236}">
                <a16:creationId xmlns:a16="http://schemas.microsoft.com/office/drawing/2014/main" id="{9189DB87-869B-C84B-817F-DF9B85C494EA}"/>
              </a:ext>
            </a:extLst>
          </p:cNvPr>
          <p:cNvSpPr>
            <a:spLocks noGrp="1"/>
          </p:cNvSpPr>
          <p:nvPr>
            <p:ph type="title"/>
          </p:nvPr>
        </p:nvSpPr>
        <p:spPr>
          <a:xfrm>
            <a:off x="1190382" y="61471"/>
            <a:ext cx="5415044" cy="830627"/>
          </a:xfrm>
          <a:prstGeom prst="rect">
            <a:avLst/>
          </a:prstGeom>
        </p:spPr>
        <p:txBody>
          <a:bodyPr lIns="0" tIns="0" rIns="0" bIns="0" anchor="ctr" anchorCtr="0"/>
          <a:lstStyle>
            <a:lvl1pPr>
              <a:lnSpc>
                <a:spcPct val="85000"/>
              </a:lnSpc>
              <a:defRPr sz="2600" b="0"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a:t>
            </a:r>
          </a:p>
        </p:txBody>
      </p:sp>
    </p:spTree>
    <p:extLst>
      <p:ext uri="{BB962C8B-B14F-4D97-AF65-F5344CB8AC3E}">
        <p14:creationId xmlns:p14="http://schemas.microsoft.com/office/powerpoint/2010/main" val="831803220"/>
      </p:ext>
    </p:extLst>
  </p:cSld>
  <p:clrMapOvr>
    <a:overrideClrMapping bg1="lt1" tx1="dk1" bg2="lt2" tx2="dk2" accent1="accent1" accent2="accent2" accent3="accent3" accent4="accent4" accent5="accent5" accent6="accent6" hlink="hlink" folHlink="folHlink"/>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E8A6A4-6771-254D-A10D-55AB96394782}"/>
              </a:ext>
            </a:extLst>
          </p:cNvPr>
          <p:cNvGrpSpPr/>
          <p:nvPr userDrawn="1"/>
        </p:nvGrpSpPr>
        <p:grpSpPr>
          <a:xfrm>
            <a:off x="8207829" y="6100784"/>
            <a:ext cx="409588" cy="365516"/>
            <a:chOff x="582044" y="274512"/>
            <a:chExt cx="230316" cy="205534"/>
          </a:xfrm>
        </p:grpSpPr>
        <p:sp>
          <p:nvSpPr>
            <p:cNvPr id="11" name="Rectangle 10">
              <a:extLst>
                <a:ext uri="{FF2B5EF4-FFF2-40B4-BE49-F238E27FC236}">
                  <a16:creationId xmlns:a16="http://schemas.microsoft.com/office/drawing/2014/main" id="{D13C4DBE-EEA1-D247-8B70-D964FC934459}"/>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a:solidFill>
                  <a:srgbClr val="FFFFFF"/>
                </a:solidFill>
                <a:effectLst>
                  <a:outerShdw blurRad="38100" dist="12700" dir="5400000" rotWithShape="0">
                    <a:srgbClr val="000000">
                      <a:alpha val="50000"/>
                    </a:srgbClr>
                  </a:outerShdw>
                </a:effectLst>
                <a:latin typeface="Verdana" panose="020B0604030504040204" pitchFamily="34" charset="0"/>
                <a:ea typeface="Verdana" panose="020B0604030504040204" pitchFamily="34" charset="0"/>
                <a:cs typeface="Verdana" panose="020B0604030504040204" pitchFamily="34" charset="0"/>
                <a:sym typeface="Gill Sans"/>
              </a:endParaRPr>
            </a:p>
          </p:txBody>
        </p:sp>
        <p:pic>
          <p:nvPicPr>
            <p:cNvPr id="14" name="Picture 13">
              <a:extLst>
                <a:ext uri="{FF2B5EF4-FFF2-40B4-BE49-F238E27FC236}">
                  <a16:creationId xmlns:a16="http://schemas.microsoft.com/office/drawing/2014/main" id="{A7581AE8-A2E6-6B47-A9CD-A86EB2A94B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Tree>
    <p:extLst>
      <p:ext uri="{BB962C8B-B14F-4D97-AF65-F5344CB8AC3E}">
        <p14:creationId xmlns:p14="http://schemas.microsoft.com/office/powerpoint/2010/main" val="861797859"/>
      </p:ext>
    </p:extLst>
  </p:cSld>
  <p:clrMap bg1="lt1" tx1="dk1" bg2="lt2" tx2="dk2" accent1="accent1" accent2="accent2" accent3="accent3" accent4="accent4" accent5="accent5" accent6="accent6" hlink="hlink" folHlink="folHlink"/>
  <p:sldLayoutIdLst>
    <p:sldLayoutId id="2147483736" r:id="rId1"/>
    <p:sldLayoutId id="2147483737" r:id="rId2"/>
  </p:sldLayoutIdLst>
  <p:transition spd="med"/>
  <p:hf sldNum="0" hdr="0" ftr="0" dt="0"/>
  <p:txStyles>
    <p:titleStyle>
      <a:lvl1pPr marL="0" marR="0" indent="0" algn="l" defTabSz="222954" rtl="0" eaLnBrk="1" fontAlgn="auto" latinLnBrk="0" hangingPunct="0">
        <a:lnSpc>
          <a:spcPct val="80000"/>
        </a:lnSpc>
        <a:spcBef>
          <a:spcPts val="0"/>
        </a:spcBef>
        <a:spcAft>
          <a:spcPts val="0"/>
        </a:spcAft>
        <a:buClrTx/>
        <a:buSzTx/>
        <a:buFontTx/>
        <a:buNone/>
        <a:tabLst/>
        <a:defRPr sz="2025" b="0" i="0" u="none" strike="noStrike" kern="1500" cap="none" spc="8" baseline="0">
          <a:ln>
            <a:noFill/>
          </a:ln>
          <a:solidFill>
            <a:schemeClr val="bg2"/>
          </a:solidFill>
          <a:uFillTx/>
          <a:latin typeface="Arial" charset="0"/>
          <a:ea typeface="Arial" charset="0"/>
          <a:cs typeface="Arial" charset="0"/>
          <a:sym typeface="Gill Sans"/>
        </a:defRPr>
      </a:lvl1pPr>
      <a:lvl2pPr marL="0" marR="0" indent="85722"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2pPr>
      <a:lvl3pPr marL="0" marR="0" indent="171443"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3pPr>
      <a:lvl4pPr marL="0" marR="0" indent="257165"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4pPr>
      <a:lvl5pPr marL="0" marR="0" indent="342886"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5pPr>
      <a:lvl6pPr marL="0" marR="0" indent="428608"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6pPr>
      <a:lvl7pPr marL="0" marR="0" indent="514329"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7pPr>
      <a:lvl8pPr marL="0" marR="0" indent="600051"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8pPr>
      <a:lvl9pPr marL="0" marR="0" indent="685773" algn="ctr" defTabSz="309551" rtl="0" eaLnBrk="1" latinLnBrk="0" hangingPunct="1">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9pPr>
    </p:titleStyle>
    <p:bodyStyle>
      <a:lvl1pPr marL="0" marR="0" indent="0" algn="l" defTabSz="309551" rtl="0" eaLnBrk="1" latinLnBrk="0" hangingPunct="1">
        <a:lnSpc>
          <a:spcPct val="95000"/>
        </a:lnSpc>
        <a:spcBef>
          <a:spcPts val="0"/>
        </a:spcBef>
        <a:spcAft>
          <a:spcPts val="692"/>
        </a:spcAft>
        <a:buClrTx/>
        <a:buSzPct val="171000"/>
        <a:buFontTx/>
        <a:buNone/>
        <a:tabLst/>
        <a:defRPr sz="846" b="0" i="0" u="none" strike="noStrike" kern="1500" cap="none" spc="8" baseline="0">
          <a:ln>
            <a:noFill/>
          </a:ln>
          <a:solidFill>
            <a:srgbClr val="717373"/>
          </a:solidFill>
          <a:uFillTx/>
          <a:latin typeface="Arial" charset="0"/>
          <a:ea typeface="Arial" charset="0"/>
          <a:cs typeface="Arial" charset="0"/>
          <a:sym typeface="Gill Sans"/>
        </a:defRPr>
      </a:lvl1pPr>
      <a:lvl2pPr marL="140671" marR="0" indent="-140671" algn="l" defTabSz="309551" rtl="0" eaLnBrk="1" latinLnBrk="0" hangingPunct="1">
        <a:lnSpc>
          <a:spcPct val="95000"/>
        </a:lnSpc>
        <a:spcBef>
          <a:spcPts val="231"/>
        </a:spcBef>
        <a:spcAft>
          <a:spcPts val="462"/>
        </a:spcAft>
        <a:buClrTx/>
        <a:buSzPct val="100000"/>
        <a:buFont typeface="Arial"/>
        <a:buChar char="•"/>
        <a:tabLst/>
        <a:defRPr sz="846" b="0" i="0" u="none" strike="noStrike" kern="1500" cap="none" spc="8" baseline="0">
          <a:ln>
            <a:noFill/>
          </a:ln>
          <a:solidFill>
            <a:srgbClr val="717373"/>
          </a:solidFill>
          <a:uFillTx/>
          <a:latin typeface="Arial" charset="0"/>
          <a:ea typeface="Arial" charset="0"/>
          <a:cs typeface="Arial" charset="0"/>
          <a:sym typeface="Gill Sans"/>
        </a:defRPr>
      </a:lvl2pPr>
      <a:lvl3pPr marL="281343" marR="0" indent="-140671" algn="l" defTabSz="309551" rtl="0" eaLnBrk="1" latinLnBrk="0" hangingPunct="1">
        <a:lnSpc>
          <a:spcPct val="95000"/>
        </a:lnSpc>
        <a:spcBef>
          <a:spcPts val="0"/>
        </a:spcBef>
        <a:spcAft>
          <a:spcPts val="462"/>
        </a:spcAft>
        <a:buClrTx/>
        <a:buSzPct val="100000"/>
        <a:buFont typeface="Arial"/>
        <a:buChar char="•"/>
        <a:tabLst/>
        <a:defRPr sz="846" b="0" i="0" u="none" strike="noStrike" kern="1500" cap="none" spc="8" baseline="0">
          <a:ln>
            <a:noFill/>
          </a:ln>
          <a:solidFill>
            <a:srgbClr val="717373"/>
          </a:solidFill>
          <a:uFillTx/>
          <a:latin typeface="Arial" charset="0"/>
          <a:ea typeface="Arial" charset="0"/>
          <a:cs typeface="Arial" charset="0"/>
          <a:sym typeface="Gill Sans"/>
        </a:defRPr>
      </a:lvl3pPr>
      <a:lvl4pPr marL="281343" marR="0" indent="-140671" algn="l" defTabSz="309551" rtl="0" eaLnBrk="1" latinLnBrk="0" hangingPunct="1">
        <a:lnSpc>
          <a:spcPct val="95000"/>
        </a:lnSpc>
        <a:spcBef>
          <a:spcPts val="0"/>
        </a:spcBef>
        <a:spcAft>
          <a:spcPts val="462"/>
        </a:spcAft>
        <a:buClrTx/>
        <a:buSzPct val="100000"/>
        <a:buFont typeface="Arial"/>
        <a:buChar char="•"/>
        <a:tabLst/>
        <a:defRPr sz="846" b="0" i="0" u="none" strike="noStrike" kern="1500" cap="none" spc="8" baseline="0">
          <a:ln>
            <a:noFill/>
          </a:ln>
          <a:solidFill>
            <a:srgbClr val="717373"/>
          </a:solidFill>
          <a:uFillTx/>
          <a:latin typeface="Arial" charset="0"/>
          <a:ea typeface="Arial" charset="0"/>
          <a:cs typeface="Arial" charset="0"/>
          <a:sym typeface="Gill Sans"/>
        </a:defRPr>
      </a:lvl4pPr>
      <a:lvl5pPr marL="281343" marR="0" indent="-140671" algn="l" defTabSz="309551" rtl="0" eaLnBrk="1" latinLnBrk="0" hangingPunct="1">
        <a:lnSpc>
          <a:spcPct val="95000"/>
        </a:lnSpc>
        <a:spcBef>
          <a:spcPts val="0"/>
        </a:spcBef>
        <a:spcAft>
          <a:spcPts val="462"/>
        </a:spcAft>
        <a:buClrTx/>
        <a:buSzPct val="100000"/>
        <a:buFont typeface="Arial"/>
        <a:buChar char="•"/>
        <a:tabLst/>
        <a:defRPr sz="846" b="0" i="0" u="none" strike="noStrike" kern="1500" cap="none" spc="8" baseline="0">
          <a:ln>
            <a:noFill/>
          </a:ln>
          <a:solidFill>
            <a:srgbClr val="717373"/>
          </a:solidFill>
          <a:uFillTx/>
          <a:latin typeface="Arial" charset="0"/>
          <a:ea typeface="Arial" charset="0"/>
          <a:cs typeface="Arial" charset="0"/>
          <a:sym typeface="Gill Sans"/>
        </a:defRPr>
      </a:lvl5pPr>
      <a:lvl6pPr marL="1133430" marR="0" indent="-214305" algn="l" defTabSz="309551" rtl="0" eaLnBrk="1" latinLnBrk="0" hangingPunct="1">
        <a:lnSpc>
          <a:spcPct val="100000"/>
        </a:lnSpc>
        <a:spcBef>
          <a:spcPts val="2550"/>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6pPr>
      <a:lvl7pPr marL="1266775" marR="0" indent="-214305" algn="l" defTabSz="309551" rtl="0" eaLnBrk="1" latinLnBrk="0" hangingPunct="1">
        <a:lnSpc>
          <a:spcPct val="100000"/>
        </a:lnSpc>
        <a:spcBef>
          <a:spcPts val="2550"/>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7pPr>
      <a:lvl8pPr marL="1400119" marR="0" indent="-214305" algn="l" defTabSz="309551" rtl="0" eaLnBrk="1" latinLnBrk="0" hangingPunct="1">
        <a:lnSpc>
          <a:spcPct val="100000"/>
        </a:lnSpc>
        <a:spcBef>
          <a:spcPts val="2550"/>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8pPr>
      <a:lvl9pPr marL="1533464" marR="0" indent="-214305" algn="l" defTabSz="309551" rtl="0" eaLnBrk="1" latinLnBrk="0" hangingPunct="1">
        <a:lnSpc>
          <a:spcPct val="100000"/>
        </a:lnSpc>
        <a:spcBef>
          <a:spcPts val="2550"/>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9pPr>
    </p:bodyStyle>
    <p:otherStyle>
      <a:lvl1pPr marL="0" marR="0" indent="0"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1pPr>
      <a:lvl2pPr marL="0" marR="0" indent="85722"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2pPr>
      <a:lvl3pPr marL="0" marR="0" indent="171443"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3pPr>
      <a:lvl4pPr marL="0" marR="0" indent="257165"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4pPr>
      <a:lvl5pPr marL="0" marR="0" indent="342886"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5pPr>
      <a:lvl6pPr marL="0" marR="0" indent="428608"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6pPr>
      <a:lvl7pPr marL="0" marR="0" indent="514329"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7pPr>
      <a:lvl8pPr marL="0" marR="0" indent="600051"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8pPr>
      <a:lvl9pPr marL="0" marR="0" indent="685773" algn="ctr" defTabSz="309551"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5" name="Text Placeholder 3"/>
          <p:cNvSpPr txBox="1">
            <a:spLocks/>
          </p:cNvSpPr>
          <p:nvPr userDrawn="1"/>
        </p:nvSpPr>
        <p:spPr>
          <a:xfrm>
            <a:off x="8846567" y="6696593"/>
            <a:ext cx="193142" cy="92075"/>
          </a:xfrm>
          <a:prstGeom prst="rect">
            <a:avLst/>
          </a:prstGeom>
        </p:spPr>
        <p:txBody>
          <a:bodyPr lIns="0" tIns="0" rIns="0" bIns="0" anchor="b" anchorCtr="0"/>
          <a:lstStyle>
            <a:lvl1pPr marL="0" marR="0" indent="0" algn="r" defTabSz="402432" rtl="0" latinLnBrk="0">
              <a:lnSpc>
                <a:spcPct val="90000"/>
              </a:lnSpc>
              <a:spcBef>
                <a:spcPts val="0"/>
              </a:spcBef>
              <a:spcAft>
                <a:spcPts val="878"/>
              </a:spcAft>
              <a:buClrTx/>
              <a:buSzPct val="171000"/>
              <a:buFontTx/>
              <a:buNone/>
              <a:tabLst/>
              <a:defRPr sz="78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algn="r" hangingPunct="1">
              <a:spcAft>
                <a:spcPts val="0"/>
              </a:spcAft>
            </a:pPr>
            <a:fld id="{E7B4EF53-51EE-5443-86B0-F307244FD614}" type="slidenum">
              <a:rPr lang="en-US" sz="700" b="0" i="0" smtClean="0">
                <a:solidFill>
                  <a:schemeClr val="accent5"/>
                </a:solidFill>
                <a:latin typeface="Arial" panose="020B0604020202020204" pitchFamily="34" charset="0"/>
                <a:ea typeface="Verdana" panose="020B0604030504040204" pitchFamily="34" charset="0"/>
                <a:cs typeface="Arial" panose="020B0604020202020204" pitchFamily="34" charset="0"/>
              </a:rPr>
              <a:pPr algn="r" hangingPunct="1">
                <a:spcAft>
                  <a:spcPts val="0"/>
                </a:spcAft>
              </a:pPr>
              <a:t>‹#›</a:t>
            </a:fld>
            <a:endParaRPr lang="en-US" sz="700" b="0" i="0">
              <a:solidFill>
                <a:schemeClr val="accent5"/>
              </a:solidFill>
              <a:latin typeface="Arial" panose="020B0604020202020204" pitchFamily="34" charset="0"/>
              <a:ea typeface="Verdana" panose="020B060403050404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81B7134-EA02-724C-825D-C9CD18C94FE2}"/>
              </a:ext>
            </a:extLst>
          </p:cNvPr>
          <p:cNvGrpSpPr/>
          <p:nvPr userDrawn="1"/>
        </p:nvGrpSpPr>
        <p:grpSpPr>
          <a:xfrm>
            <a:off x="365760" y="365758"/>
            <a:ext cx="387836" cy="346104"/>
            <a:chOff x="582044" y="274512"/>
            <a:chExt cx="230316" cy="205534"/>
          </a:xfrm>
        </p:grpSpPr>
        <p:sp>
          <p:nvSpPr>
            <p:cNvPr id="14" name="Rectangle 13">
              <a:extLst>
                <a:ext uri="{FF2B5EF4-FFF2-40B4-BE49-F238E27FC236}">
                  <a16:creationId xmlns:a16="http://schemas.microsoft.com/office/drawing/2014/main" id="{62B2380A-FEDA-9541-9A5C-25B4497B56AD}"/>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b="0" i="0">
                <a:solidFill>
                  <a:srgbClr val="FFFFFF"/>
                </a:solidFill>
                <a:effectLst>
                  <a:outerShdw blurRad="38100" dist="12700" dir="5400000" rotWithShape="0">
                    <a:srgbClr val="000000">
                      <a:alpha val="50000"/>
                    </a:srgbClr>
                  </a:outerShdw>
                </a:effectLst>
                <a:latin typeface="Arial" panose="020B0604020202020204" pitchFamily="34" charset="0"/>
                <a:ea typeface="Verdana" panose="020B0604030504040204" pitchFamily="34" charset="0"/>
                <a:cs typeface="Arial" panose="020B0604020202020204" pitchFamily="34" charset="0"/>
                <a:sym typeface="Gill Sans"/>
              </a:endParaRPr>
            </a:p>
          </p:txBody>
        </p:sp>
        <p:pic>
          <p:nvPicPr>
            <p:cNvPr id="16" name="Picture 15">
              <a:extLst>
                <a:ext uri="{FF2B5EF4-FFF2-40B4-BE49-F238E27FC236}">
                  <a16:creationId xmlns:a16="http://schemas.microsoft.com/office/drawing/2014/main" id="{3EAACD57-3597-664D-BAB2-5E6E9E8BB5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Tree>
    <p:extLst>
      <p:ext uri="{BB962C8B-B14F-4D97-AF65-F5344CB8AC3E}">
        <p14:creationId xmlns:p14="http://schemas.microsoft.com/office/powerpoint/2010/main" val="331094699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transition spd="med"/>
  <p:hf sldNum="0" hdr="0" ftr="0"/>
  <p:txStyles>
    <p:titleStyle>
      <a:lvl1pPr marL="0" marR="0" indent="0" algn="l" defTabSz="309524" rtl="0" latinLnBrk="0">
        <a:lnSpc>
          <a:spcPct val="80000"/>
        </a:lnSpc>
        <a:spcBef>
          <a:spcPts val="0"/>
        </a:spcBef>
        <a:spcAft>
          <a:spcPts val="0"/>
        </a:spcAft>
        <a:buClrTx/>
        <a:buSzTx/>
        <a:buFontTx/>
        <a:buNone/>
        <a:tabLst/>
        <a:defRPr sz="2025" b="0" i="0" u="none" strike="noStrike" kern="1500" cap="none" spc="8" baseline="0">
          <a:ln>
            <a:noFill/>
          </a:ln>
          <a:solidFill>
            <a:srgbClr val="003F2D"/>
          </a:solidFill>
          <a:uFillTx/>
          <a:latin typeface="Arial" charset="0"/>
          <a:ea typeface="Arial" charset="0"/>
          <a:cs typeface="Arial" charset="0"/>
          <a:sym typeface="Gill Sans"/>
        </a:defRPr>
      </a:lvl1pPr>
      <a:lvl2pPr marL="0" marR="0" indent="85714"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2pPr>
      <a:lvl3pPr marL="0" marR="0" indent="171428"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3pPr>
      <a:lvl4pPr marL="0" marR="0" indent="257144"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4pPr>
      <a:lvl5pPr marL="0" marR="0" indent="342858"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5pPr>
      <a:lvl6pPr marL="0" marR="0" indent="428572"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6pPr>
      <a:lvl7pPr marL="0" marR="0" indent="514286"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7pPr>
      <a:lvl8pPr marL="0" marR="0" indent="600002"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8pPr>
      <a:lvl9pPr marL="0" marR="0" indent="685714" algn="ctr" defTabSz="309524" rtl="0" latinLnBrk="0">
        <a:lnSpc>
          <a:spcPct val="100000"/>
        </a:lnSpc>
        <a:spcBef>
          <a:spcPts val="0"/>
        </a:spcBef>
        <a:spcAft>
          <a:spcPts val="0"/>
        </a:spcAft>
        <a:buClrTx/>
        <a:buSzTx/>
        <a:buFontTx/>
        <a:buNone/>
        <a:tabLst/>
        <a:defRPr sz="4425" b="0" i="0" u="none" strike="noStrike" cap="none" spc="0" baseline="0">
          <a:ln>
            <a:noFill/>
          </a:ln>
          <a:solidFill>
            <a:srgbClr val="FFFFFF"/>
          </a:solidFill>
          <a:uFillTx/>
          <a:latin typeface="+mj-lt"/>
          <a:ea typeface="+mj-ea"/>
          <a:cs typeface="+mj-cs"/>
          <a:sym typeface="Gill Sans"/>
        </a:defRPr>
      </a:lvl9pPr>
    </p:titleStyle>
    <p:bodyStyle>
      <a:lvl1pPr marL="0" marR="0" indent="0" algn="l" defTabSz="309524" rtl="0" latinLnBrk="0">
        <a:lnSpc>
          <a:spcPct val="90000"/>
        </a:lnSpc>
        <a:spcBef>
          <a:spcPts val="0"/>
        </a:spcBef>
        <a:spcAft>
          <a:spcPts val="676"/>
        </a:spcAft>
        <a:buClrTx/>
        <a:buSzPct val="171000"/>
        <a:buFontTx/>
        <a:buNone/>
        <a:tabLst/>
        <a:defRPr sz="900" b="0" i="0" u="none" strike="noStrike" kern="1500" cap="none" spc="8" baseline="0">
          <a:ln>
            <a:noFill/>
          </a:ln>
          <a:solidFill>
            <a:srgbClr val="717373"/>
          </a:solidFill>
          <a:uFillTx/>
          <a:latin typeface="Arial" charset="0"/>
          <a:ea typeface="Arial" charset="0"/>
          <a:cs typeface="Arial" charset="0"/>
          <a:sym typeface="Gill Sans"/>
        </a:defRPr>
      </a:lvl1pPr>
      <a:lvl2pPr marL="102856" marR="0" indent="-205715" algn="l" defTabSz="309524" rtl="0" latinLnBrk="0">
        <a:lnSpc>
          <a:spcPct val="90000"/>
        </a:lnSpc>
        <a:spcBef>
          <a:spcPts val="449"/>
        </a:spcBef>
        <a:spcAft>
          <a:spcPts val="676"/>
        </a:spcAft>
        <a:buClrTx/>
        <a:buSzPct val="100000"/>
        <a:buFont typeface="Arial"/>
        <a:buChar char="•"/>
        <a:tabLst/>
        <a:defRPr sz="900" b="0" i="0" u="none" strike="noStrike" kern="1500" cap="none" spc="8" baseline="0">
          <a:ln>
            <a:noFill/>
          </a:ln>
          <a:solidFill>
            <a:srgbClr val="717373"/>
          </a:solidFill>
          <a:uFillTx/>
          <a:latin typeface="Arial" charset="0"/>
          <a:ea typeface="Arial" charset="0"/>
          <a:cs typeface="Arial" charset="0"/>
          <a:sym typeface="Gill Sans"/>
        </a:defRPr>
      </a:lvl2pPr>
      <a:lvl3pPr marL="528001" marR="0" indent="-322287" algn="l" defTabSz="309524" rtl="0" latinLnBrk="0">
        <a:lnSpc>
          <a:spcPct val="90000"/>
        </a:lnSpc>
        <a:spcBef>
          <a:spcPts val="225"/>
        </a:spcBef>
        <a:spcAft>
          <a:spcPts val="676"/>
        </a:spcAft>
        <a:buClrTx/>
        <a:buSzPct val="100000"/>
        <a:buFont typeface="Arial"/>
        <a:buChar char="•"/>
        <a:tabLst/>
        <a:defRPr sz="900" b="0" i="0" u="none" strike="noStrike" kern="1500" cap="none" spc="8" baseline="0">
          <a:ln>
            <a:noFill/>
          </a:ln>
          <a:solidFill>
            <a:srgbClr val="717373"/>
          </a:solidFill>
          <a:uFillTx/>
          <a:latin typeface="Arial" charset="0"/>
          <a:ea typeface="Arial" charset="0"/>
          <a:cs typeface="Arial" charset="0"/>
          <a:sym typeface="Gill Sans"/>
        </a:defRPr>
      </a:lvl3pPr>
      <a:lvl4pPr marL="528001" marR="0" indent="-322287" algn="l" defTabSz="309524" rtl="0" latinLnBrk="0">
        <a:lnSpc>
          <a:spcPct val="90000"/>
        </a:lnSpc>
        <a:spcBef>
          <a:spcPts val="225"/>
        </a:spcBef>
        <a:spcAft>
          <a:spcPts val="676"/>
        </a:spcAft>
        <a:buClrTx/>
        <a:buSzPct val="100000"/>
        <a:buFont typeface="Arial"/>
        <a:buChar char="•"/>
        <a:tabLst/>
        <a:defRPr sz="900" b="0" i="0" u="none" strike="noStrike" kern="1500" cap="none" spc="8" baseline="0">
          <a:ln>
            <a:noFill/>
          </a:ln>
          <a:solidFill>
            <a:srgbClr val="717373"/>
          </a:solidFill>
          <a:uFillTx/>
          <a:latin typeface="Arial" charset="0"/>
          <a:ea typeface="Arial" charset="0"/>
          <a:cs typeface="Arial" charset="0"/>
          <a:sym typeface="Gill Sans"/>
        </a:defRPr>
      </a:lvl4pPr>
      <a:lvl5pPr marL="528001" marR="0" indent="-322287" algn="l" defTabSz="309524" rtl="0" latinLnBrk="0">
        <a:lnSpc>
          <a:spcPct val="90000"/>
        </a:lnSpc>
        <a:spcBef>
          <a:spcPts val="225"/>
        </a:spcBef>
        <a:spcAft>
          <a:spcPts val="676"/>
        </a:spcAft>
        <a:buClrTx/>
        <a:buSzPct val="100000"/>
        <a:buFont typeface="Arial"/>
        <a:buChar char="•"/>
        <a:tabLst/>
        <a:defRPr sz="900" b="0" i="0" u="none" strike="noStrike" kern="1500" cap="none" spc="8" baseline="0">
          <a:ln>
            <a:noFill/>
          </a:ln>
          <a:solidFill>
            <a:srgbClr val="717373"/>
          </a:solidFill>
          <a:uFillTx/>
          <a:latin typeface="Arial" charset="0"/>
          <a:ea typeface="Arial" charset="0"/>
          <a:cs typeface="Arial" charset="0"/>
          <a:sym typeface="Gill Sans"/>
        </a:defRPr>
      </a:lvl5pPr>
      <a:lvl6pPr marL="1133336" marR="0" indent="-214287" algn="l" defTabSz="309524" rtl="0" latinLnBrk="0">
        <a:lnSpc>
          <a:spcPct val="100000"/>
        </a:lnSpc>
        <a:spcBef>
          <a:spcPts val="2549"/>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6pPr>
      <a:lvl7pPr marL="1266667" marR="0" indent="-214287" algn="l" defTabSz="309524" rtl="0" latinLnBrk="0">
        <a:lnSpc>
          <a:spcPct val="100000"/>
        </a:lnSpc>
        <a:spcBef>
          <a:spcPts val="2549"/>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7pPr>
      <a:lvl8pPr marL="1400002" marR="0" indent="-214287" algn="l" defTabSz="309524" rtl="0" latinLnBrk="0">
        <a:lnSpc>
          <a:spcPct val="100000"/>
        </a:lnSpc>
        <a:spcBef>
          <a:spcPts val="2549"/>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8pPr>
      <a:lvl9pPr marL="1533335" marR="0" indent="-214287" algn="l" defTabSz="309524" rtl="0" latinLnBrk="0">
        <a:lnSpc>
          <a:spcPct val="100000"/>
        </a:lnSpc>
        <a:spcBef>
          <a:spcPts val="2549"/>
        </a:spcBef>
        <a:spcAft>
          <a:spcPts val="0"/>
        </a:spcAft>
        <a:buClrTx/>
        <a:buSzPct val="171000"/>
        <a:buFontTx/>
        <a:buChar char="•"/>
        <a:tabLst/>
        <a:defRPr sz="2175" b="0" i="0" u="none" strike="noStrike" cap="none" spc="0" baseline="0">
          <a:ln>
            <a:noFill/>
          </a:ln>
          <a:solidFill>
            <a:srgbClr val="FFFFFF"/>
          </a:solidFill>
          <a:uFillTx/>
          <a:latin typeface="+mj-lt"/>
          <a:ea typeface="+mj-ea"/>
          <a:cs typeface="+mj-cs"/>
          <a:sym typeface="Gill Sans"/>
        </a:defRPr>
      </a:lvl9pPr>
    </p:bodyStyle>
    <p:otherStyle>
      <a:lvl1pPr marL="0" marR="0" indent="0"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1pPr>
      <a:lvl2pPr marL="0" marR="0" indent="85714"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2pPr>
      <a:lvl3pPr marL="0" marR="0" indent="171428"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3pPr>
      <a:lvl4pPr marL="0" marR="0" indent="257144"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4pPr>
      <a:lvl5pPr marL="0" marR="0" indent="342858"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5pPr>
      <a:lvl6pPr marL="0" marR="0" indent="428572"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6pPr>
      <a:lvl7pPr marL="0" marR="0" indent="514286"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7pPr>
      <a:lvl8pPr marL="0" marR="0" indent="600002"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8pPr>
      <a:lvl9pPr marL="0" marR="0" indent="685714" algn="ctr" defTabSz="309524"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Gill Sans"/>
        </a:defRPr>
      </a:lvl9pPr>
    </p:otherStyle>
  </p:txStyles>
  <p:extLst>
    <p:ext uri="{27BBF7A9-308A-43DC-89C8-2F10F3537804}">
      <p15:sldGuideLst xmlns:p15="http://schemas.microsoft.com/office/powerpoint/2012/main">
        <p15:guide id="1" orient="horz" pos="414">
          <p15:clr>
            <a:srgbClr val="F26B43"/>
          </p15:clr>
        </p15:guide>
        <p15:guide id="2" pos="2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lancyy@td.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www.tdbank.com/sba"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tdbank.com/franchise" TargetMode="External"/><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6DDA6-520D-BF49-9A88-721C47A77317}"/>
              </a:ext>
            </a:extLst>
          </p:cNvPr>
          <p:cNvSpPr/>
          <p:nvPr/>
        </p:nvSpPr>
        <p:spPr>
          <a:xfrm>
            <a:off x="1206038" y="1828606"/>
            <a:ext cx="3488103" cy="1181862"/>
          </a:xfrm>
          <a:prstGeom prst="rect">
            <a:avLst/>
          </a:prstGeom>
        </p:spPr>
        <p:txBody>
          <a:bodyPr wrap="square" lIns="0" tIns="0" rIns="0" bIns="0" anchor="t">
            <a:spAutoFit/>
          </a:bodyPr>
          <a:lstStyle/>
          <a:p>
            <a:pPr>
              <a:lnSpc>
                <a:spcPct val="80000"/>
              </a:lnSpc>
              <a:defRPr/>
            </a:pPr>
            <a:r>
              <a:rPr lang="en-US" sz="3200" kern="1500" spc="8" dirty="0">
                <a:solidFill>
                  <a:srgbClr val="FFFFFF"/>
                </a:solidFill>
                <a:latin typeface="Arial"/>
                <a:ea typeface="Verdana"/>
                <a:cs typeface="Arial"/>
                <a:sym typeface="Gill Sans"/>
              </a:rPr>
              <a:t>Fairfield County Commercial Brokers Network</a:t>
            </a:r>
            <a:endParaRPr lang="en-US" sz="3200" dirty="0"/>
          </a:p>
        </p:txBody>
      </p:sp>
      <p:sp>
        <p:nvSpPr>
          <p:cNvPr id="11" name="Content Placeholder 70">
            <a:extLst>
              <a:ext uri="{FF2B5EF4-FFF2-40B4-BE49-F238E27FC236}">
                <a16:creationId xmlns:a16="http://schemas.microsoft.com/office/drawing/2014/main" id="{21A637EF-C908-7A40-975A-CF34EE799CB1}"/>
              </a:ext>
            </a:extLst>
          </p:cNvPr>
          <p:cNvSpPr txBox="1">
            <a:spLocks/>
          </p:cNvSpPr>
          <p:nvPr/>
        </p:nvSpPr>
        <p:spPr>
          <a:xfrm>
            <a:off x="1206038" y="4632229"/>
            <a:ext cx="1639245" cy="540640"/>
          </a:xfrm>
          <a:prstGeom prst="rect">
            <a:avLst/>
          </a:prstGeom>
        </p:spPr>
        <p:txBody>
          <a:bodyPr lIns="0" tIns="0" rIns="0" bIns="0" anchor="t"/>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hangingPunct="1">
              <a:lnSpc>
                <a:spcPct val="100000"/>
              </a:lnSpc>
              <a:spcAft>
                <a:spcPts val="600"/>
              </a:spcAft>
              <a:defRPr/>
            </a:pPr>
            <a:r>
              <a:rPr kumimoji="0" lang="en-US" sz="1200" b="0" i="0" u="none" strike="noStrike" kern="1500" cap="none" spc="10" normalizeH="0" baseline="0" noProof="0">
                <a:ln>
                  <a:noFill/>
                </a:ln>
                <a:solidFill>
                  <a:srgbClr val="FFFFFF"/>
                </a:solidFill>
                <a:effectLst/>
                <a:uLnTx/>
                <a:uFillTx/>
                <a:latin typeface="Arial"/>
                <a:ea typeface="Verdana"/>
                <a:cs typeface="Arial"/>
                <a:sym typeface="Gill Sans"/>
              </a:rPr>
              <a:t>P</a:t>
            </a:r>
            <a:r>
              <a:rPr kumimoji="0" lang="en-US" sz="1100" b="0" i="0" u="none" strike="noStrike" kern="1500" cap="none" spc="10" normalizeH="0" baseline="0" noProof="0">
                <a:ln>
                  <a:noFill/>
                </a:ln>
                <a:solidFill>
                  <a:srgbClr val="FFFFFF"/>
                </a:solidFill>
                <a:effectLst/>
                <a:uLnTx/>
                <a:uFillTx/>
                <a:latin typeface="Arial"/>
                <a:ea typeface="Verdana"/>
                <a:cs typeface="Arial"/>
                <a:sym typeface="Gill Sans"/>
              </a:rPr>
              <a:t>repared By:</a:t>
            </a:r>
            <a:r>
              <a:rPr lang="en-US" sz="1100">
                <a:solidFill>
                  <a:srgbClr val="FFFFFF"/>
                </a:solidFill>
                <a:latin typeface="Arial"/>
                <a:ea typeface="Verdana"/>
                <a:cs typeface="Arial"/>
              </a:rPr>
              <a:t> Debbie Clancy</a:t>
            </a:r>
            <a:endParaRPr lang="en-US" sz="1100">
              <a:solidFill>
                <a:srgbClr val="FFFFFF"/>
              </a:solidFill>
              <a:latin typeface="Arial"/>
              <a:ea typeface="Verdana" charset="0"/>
              <a:cs typeface="Arial" panose="020B0604020202020204" pitchFamily="34" charset="0"/>
            </a:endParaRPr>
          </a:p>
          <a:p>
            <a:pPr>
              <a:lnSpc>
                <a:spcPct val="100000"/>
              </a:lnSpc>
              <a:spcAft>
                <a:spcPts val="600"/>
              </a:spcAft>
              <a:defRPr/>
            </a:pPr>
            <a:r>
              <a:rPr lang="en-US" sz="1100">
                <a:solidFill>
                  <a:srgbClr val="FFFFFF"/>
                </a:solidFill>
                <a:latin typeface="Arial"/>
                <a:ea typeface="Verdana"/>
                <a:cs typeface="Arial"/>
                <a:hlinkClick r:id="rId3">
                  <a:extLst>
                    <a:ext uri="{A12FA001-AC4F-418D-AE19-62706E023703}">
                      <ahyp:hlinkClr xmlns:ahyp="http://schemas.microsoft.com/office/drawing/2018/hyperlinkcolor" val="tx"/>
                    </a:ext>
                  </a:extLst>
                </a:hlinkClick>
              </a:rPr>
              <a:t>deborah.clancy@td.com</a:t>
            </a:r>
            <a:endParaRPr lang="en-US" sz="1100" b="0" i="0" u="none" strike="noStrike" kern="1500" cap="none" spc="10" normalizeH="0" baseline="0" noProof="0">
              <a:ln>
                <a:noFill/>
              </a:ln>
              <a:solidFill>
                <a:srgbClr val="FFFFFF"/>
              </a:solidFill>
              <a:effectLst/>
              <a:uLnTx/>
              <a:uFillTx/>
              <a:latin typeface="Arial"/>
              <a:ea typeface="Verdana" charset="0"/>
              <a:cs typeface="Arial" panose="020B0604020202020204" pitchFamily="34" charset="0"/>
            </a:endParaRPr>
          </a:p>
          <a:p>
            <a:pPr>
              <a:lnSpc>
                <a:spcPct val="100000"/>
              </a:lnSpc>
              <a:spcAft>
                <a:spcPts val="600"/>
              </a:spcAft>
              <a:defRPr/>
            </a:pPr>
            <a:endParaRPr lang="en-US" sz="1200">
              <a:solidFill>
                <a:srgbClr val="FFFFFF"/>
              </a:solidFill>
              <a:latin typeface="Arial"/>
              <a:ea typeface="Verdana"/>
              <a:cs typeface="Arial"/>
            </a:endParaRPr>
          </a:p>
          <a:p>
            <a:pPr marL="0" marR="0" lvl="0" indent="0" algn="l" defTabSz="402432">
              <a:lnSpc>
                <a:spcPct val="100000"/>
              </a:lnSpc>
              <a:spcBef>
                <a:spcPts val="0"/>
              </a:spcBef>
              <a:spcAft>
                <a:spcPts val="600"/>
              </a:spcAft>
              <a:buNone/>
              <a:tabLst/>
              <a:defRPr/>
            </a:pPr>
            <a:endParaRPr lang="en-US" sz="1200">
              <a:solidFill>
                <a:srgbClr val="FFFFFF"/>
              </a:solidFill>
              <a:ea typeface="Verdana"/>
            </a:endParaRPr>
          </a:p>
        </p:txBody>
      </p:sp>
      <p:sp>
        <p:nvSpPr>
          <p:cNvPr id="12" name="Content Placeholder 70">
            <a:extLst>
              <a:ext uri="{FF2B5EF4-FFF2-40B4-BE49-F238E27FC236}">
                <a16:creationId xmlns:a16="http://schemas.microsoft.com/office/drawing/2014/main" id="{5662AE0F-AFA0-5B49-AE3B-D871979D8623}"/>
              </a:ext>
            </a:extLst>
          </p:cNvPr>
          <p:cNvSpPr txBox="1">
            <a:spLocks/>
          </p:cNvSpPr>
          <p:nvPr/>
        </p:nvSpPr>
        <p:spPr>
          <a:xfrm>
            <a:off x="3258675" y="4655918"/>
            <a:ext cx="1448137" cy="540640"/>
          </a:xfrm>
          <a:prstGeom prst="rect">
            <a:avLst/>
          </a:prstGeom>
        </p:spPr>
        <p:txBody>
          <a:bodyPr lIns="0" tIns="0" rIns="0" bIns="0" anchor="t"/>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hangingPunct="1">
              <a:lnSpc>
                <a:spcPct val="100000"/>
              </a:lnSpc>
              <a:spcAft>
                <a:spcPts val="600"/>
              </a:spcAft>
              <a:defRPr/>
            </a:pPr>
            <a:r>
              <a:rPr kumimoji="0" lang="en-US" sz="1200" b="0" i="0" u="none" strike="noStrike" kern="1500" cap="none" spc="10" normalizeH="0" baseline="0" noProof="0" dirty="0">
                <a:ln>
                  <a:noFill/>
                </a:ln>
                <a:solidFill>
                  <a:srgbClr val="FFFFFF"/>
                </a:solidFill>
                <a:effectLst/>
                <a:uLnTx/>
                <a:uFillTx/>
                <a:latin typeface="Arial"/>
                <a:ea typeface="Verdana"/>
                <a:cs typeface="Arial"/>
                <a:sym typeface="Gill Sans"/>
              </a:rPr>
              <a:t>Date:</a:t>
            </a:r>
            <a:r>
              <a:rPr lang="en-US" sz="1200" dirty="0">
                <a:solidFill>
                  <a:srgbClr val="FFFFFF"/>
                </a:solidFill>
                <a:latin typeface="Arial"/>
                <a:ea typeface="Verdana"/>
                <a:cs typeface="Arial"/>
              </a:rPr>
              <a:t> </a:t>
            </a:r>
            <a:endParaRPr lang="en-US" sz="1200" dirty="0">
              <a:solidFill>
                <a:srgbClr val="FFFFFF"/>
              </a:solidFill>
              <a:latin typeface="Arial"/>
              <a:ea typeface="Verdana" charset="0"/>
              <a:cs typeface="Arial" panose="020B0604020202020204" pitchFamily="34" charset="0"/>
            </a:endParaRPr>
          </a:p>
          <a:p>
            <a:pPr hangingPunct="1">
              <a:lnSpc>
                <a:spcPct val="100000"/>
              </a:lnSpc>
              <a:spcAft>
                <a:spcPts val="600"/>
              </a:spcAft>
              <a:defRPr/>
            </a:pPr>
            <a:r>
              <a:rPr lang="en-US" sz="1200" dirty="0">
                <a:solidFill>
                  <a:srgbClr val="FFFFFF"/>
                </a:solidFill>
                <a:latin typeface="Arial"/>
                <a:ea typeface="Verdana" charset="0"/>
                <a:cs typeface="Arial" panose="020B0604020202020204" pitchFamily="34" charset="0"/>
              </a:rPr>
              <a:t>March 28, 2025</a:t>
            </a:r>
            <a:endParaRPr lang="en-US" sz="1200" dirty="0">
              <a:solidFill>
                <a:srgbClr val="FFFFFF"/>
              </a:solidFill>
              <a:latin typeface="Arial"/>
              <a:ea typeface="Verdana"/>
              <a:cs typeface="Arial"/>
            </a:endParaRPr>
          </a:p>
        </p:txBody>
      </p:sp>
      <p:sp>
        <p:nvSpPr>
          <p:cNvPr id="13" name="Rectangle 12">
            <a:extLst>
              <a:ext uri="{FF2B5EF4-FFF2-40B4-BE49-F238E27FC236}">
                <a16:creationId xmlns:a16="http://schemas.microsoft.com/office/drawing/2014/main" id="{82B6824A-F9D4-4C43-8785-F69E85A7EEEE}"/>
              </a:ext>
            </a:extLst>
          </p:cNvPr>
          <p:cNvSpPr/>
          <p:nvPr/>
        </p:nvSpPr>
        <p:spPr>
          <a:xfrm>
            <a:off x="1206038" y="3979881"/>
            <a:ext cx="3642723" cy="221599"/>
          </a:xfrm>
          <a:prstGeom prst="rect">
            <a:avLst/>
          </a:prstGeom>
        </p:spPr>
        <p:txBody>
          <a:bodyPr wrap="square" lIns="0" tIns="0" rIns="0" bIns="0">
            <a:spAutoFit/>
          </a:bodyPr>
          <a:lstStyle/>
          <a:p>
            <a:pPr marL="0" marR="0" lvl="0" indent="0" algn="l" defTabSz="222954" rtl="0" eaLnBrk="1" fontAlgn="auto" latinLnBrk="0" hangingPunct="0">
              <a:lnSpc>
                <a:spcPct val="80000"/>
              </a:lnSpc>
              <a:spcBef>
                <a:spcPts val="0"/>
              </a:spcBef>
              <a:spcAft>
                <a:spcPts val="0"/>
              </a:spcAft>
              <a:buClrTx/>
              <a:buSzTx/>
              <a:buFontTx/>
              <a:buNone/>
              <a:tabLst/>
              <a:defRPr/>
            </a:pPr>
            <a:r>
              <a:rPr kumimoji="0" lang="en-US" sz="1800" b="0" i="0" u="none" strike="noStrike" kern="1500" cap="none" spc="8" normalizeH="0" baseline="0" noProof="0">
                <a:ln>
                  <a:noFill/>
                </a:ln>
                <a:solidFill>
                  <a:srgbClr val="51AF46"/>
                </a:solidFill>
                <a:effectLst/>
                <a:uLnTx/>
                <a:uFillTx/>
                <a:latin typeface="Arial"/>
                <a:ea typeface="Verdana" charset="0"/>
                <a:cs typeface="Arial" panose="020B0604020202020204" pitchFamily="34" charset="0"/>
                <a:sym typeface="Gill Sans"/>
              </a:rPr>
              <a:t>Financial Relationship Guidebook</a:t>
            </a:r>
          </a:p>
        </p:txBody>
      </p:sp>
      <p:sp>
        <p:nvSpPr>
          <p:cNvPr id="6" name="TextBox 5">
            <a:extLst>
              <a:ext uri="{FF2B5EF4-FFF2-40B4-BE49-F238E27FC236}">
                <a16:creationId xmlns:a16="http://schemas.microsoft.com/office/drawing/2014/main" id="{2DF2A9B2-F78C-4276-97AF-51367359B87E}"/>
              </a:ext>
            </a:extLst>
          </p:cNvPr>
          <p:cNvSpPr txBox="1"/>
          <p:nvPr/>
        </p:nvSpPr>
        <p:spPr>
          <a:xfrm>
            <a:off x="-3081403" y="2470935"/>
            <a:ext cx="2609765" cy="65659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200"/>
              <a:t>Pick the best cover for your presentation and delete the other options</a:t>
            </a:r>
            <a:endParaRPr kumimoji="0" lang="en-US" sz="1200" b="0" i="0" u="none" strike="noStrike" cap="none" spc="0" normalizeH="0" baseline="0">
              <a:ln>
                <a:noFill/>
              </a:ln>
              <a:solidFill>
                <a:srgbClr val="000000"/>
              </a:solidFill>
              <a:effectLst/>
              <a:uFillTx/>
              <a:latin typeface="Helvetica"/>
              <a:ea typeface="Helvetica"/>
              <a:cs typeface="Helvetica"/>
              <a:sym typeface="Helvetica"/>
            </a:endParaRPr>
          </a:p>
        </p:txBody>
      </p:sp>
      <p:sp>
        <p:nvSpPr>
          <p:cNvPr id="7" name="TextBox 6">
            <a:extLst>
              <a:ext uri="{FF2B5EF4-FFF2-40B4-BE49-F238E27FC236}">
                <a16:creationId xmlns:a16="http://schemas.microsoft.com/office/drawing/2014/main" id="{408FABE3-02AA-4F82-ADA5-A6BD2062055B}"/>
              </a:ext>
            </a:extLst>
          </p:cNvPr>
          <p:cNvSpPr txBox="1"/>
          <p:nvPr/>
        </p:nvSpPr>
        <p:spPr>
          <a:xfrm>
            <a:off x="-2195152" y="3577719"/>
            <a:ext cx="1708235" cy="102592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000000"/>
                </a:solidFill>
                <a:effectLst/>
                <a:uFillTx/>
                <a:latin typeface="Helvetica"/>
                <a:ea typeface="Helvetica"/>
                <a:cs typeface="Helvetica"/>
                <a:sym typeface="Helvetica"/>
              </a:rPr>
              <a:t>Once Pitchbook is completed, please save as a PDF and attach Pitchbook as a Salesforce Task.</a:t>
            </a:r>
          </a:p>
        </p:txBody>
      </p:sp>
    </p:spTree>
    <p:extLst>
      <p:ext uri="{BB962C8B-B14F-4D97-AF65-F5344CB8AC3E}">
        <p14:creationId xmlns:p14="http://schemas.microsoft.com/office/powerpoint/2010/main" val="26159085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36CD7-E0AB-2648-8231-1189A15ED81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517900" y="0"/>
            <a:ext cx="5626100" cy="6858000"/>
          </a:xfrm>
          <a:prstGeom prst="rect">
            <a:avLst/>
          </a:prstGeom>
        </p:spPr>
      </p:pic>
      <p:grpSp>
        <p:nvGrpSpPr>
          <p:cNvPr id="21" name="Group 20">
            <a:extLst>
              <a:ext uri="{FF2B5EF4-FFF2-40B4-BE49-F238E27FC236}">
                <a16:creationId xmlns:a16="http://schemas.microsoft.com/office/drawing/2014/main" id="{4D78C4B9-90EC-094E-9824-A86796274C9C}"/>
              </a:ext>
            </a:extLst>
          </p:cNvPr>
          <p:cNvGrpSpPr/>
          <p:nvPr/>
        </p:nvGrpSpPr>
        <p:grpSpPr>
          <a:xfrm>
            <a:off x="8207829" y="6100784"/>
            <a:ext cx="409588" cy="365516"/>
            <a:chOff x="582044" y="274512"/>
            <a:chExt cx="230316" cy="205534"/>
          </a:xfrm>
        </p:grpSpPr>
        <p:sp>
          <p:nvSpPr>
            <p:cNvPr id="22" name="Rectangle 21">
              <a:extLst>
                <a:ext uri="{FF2B5EF4-FFF2-40B4-BE49-F238E27FC236}">
                  <a16:creationId xmlns:a16="http://schemas.microsoft.com/office/drawing/2014/main" id="{28963719-8D69-9F4A-954A-D18330BE23AF}"/>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a:solidFill>
                  <a:srgbClr val="FFFFFF"/>
                </a:solidFill>
                <a:effectLst>
                  <a:outerShdw blurRad="38100" dist="12700" dir="5400000" rotWithShape="0">
                    <a:srgbClr val="000000">
                      <a:alpha val="50000"/>
                    </a:srgbClr>
                  </a:outerShdw>
                </a:effectLst>
                <a:latin typeface="Verdana" panose="020B0604030504040204" pitchFamily="34" charset="0"/>
                <a:ea typeface="Verdana" panose="020B0604030504040204" pitchFamily="34" charset="0"/>
                <a:cs typeface="Verdana" panose="020B0604030504040204" pitchFamily="34" charset="0"/>
                <a:sym typeface="Gill Sans"/>
              </a:endParaRPr>
            </a:p>
          </p:txBody>
        </p:sp>
        <p:pic>
          <p:nvPicPr>
            <p:cNvPr id="23" name="Picture 22">
              <a:extLst>
                <a:ext uri="{FF2B5EF4-FFF2-40B4-BE49-F238E27FC236}">
                  <a16:creationId xmlns:a16="http://schemas.microsoft.com/office/drawing/2014/main" id="{7C4F6A91-1531-434E-B5DF-0C60B4A504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pic>
        <p:nvPicPr>
          <p:cNvPr id="24" name="Picture 23">
            <a:extLst>
              <a:ext uri="{FF2B5EF4-FFF2-40B4-BE49-F238E27FC236}">
                <a16:creationId xmlns:a16="http://schemas.microsoft.com/office/drawing/2014/main" id="{B235AEE5-C59A-9E4C-BE14-0FCF4E714ED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 r="-253"/>
          <a:stretch/>
        </p:blipFill>
        <p:spPr>
          <a:xfrm>
            <a:off x="457200" y="1142434"/>
            <a:ext cx="4584700" cy="4572566"/>
          </a:xfrm>
          <a:prstGeom prst="rect">
            <a:avLst/>
          </a:prstGeom>
          <a:noFill/>
          <a:ln>
            <a:noFill/>
          </a:ln>
        </p:spPr>
      </p:pic>
      <p:sp>
        <p:nvSpPr>
          <p:cNvPr id="25" name="Rectangle 24">
            <a:extLst>
              <a:ext uri="{FF2B5EF4-FFF2-40B4-BE49-F238E27FC236}">
                <a16:creationId xmlns:a16="http://schemas.microsoft.com/office/drawing/2014/main" id="{B44FFEF4-0E82-174E-804E-BD0223A412BC}"/>
              </a:ext>
            </a:extLst>
          </p:cNvPr>
          <p:cNvSpPr/>
          <p:nvPr/>
        </p:nvSpPr>
        <p:spPr>
          <a:xfrm>
            <a:off x="1191076" y="3367752"/>
            <a:ext cx="3114683" cy="1394228"/>
          </a:xfrm>
          <a:prstGeom prst="rect">
            <a:avLst/>
          </a:prstGeom>
        </p:spPr>
        <p:txBody>
          <a:bodyPr wrap="square" lIns="0" tIns="0" rIns="0" bIns="0">
            <a:spAutoFit/>
          </a:bodyPr>
          <a:lstStyle/>
          <a:p>
            <a:pPr marL="285750" indent="-285750">
              <a:lnSpc>
                <a:spcPct val="120000"/>
              </a:lnSpc>
              <a:spcAft>
                <a:spcPts val="1200"/>
              </a:spcAft>
              <a:buSzPct val="100000"/>
              <a:buFont typeface="Arial" panose="020B0604020202020204" pitchFamily="34" charset="0"/>
              <a:buChar char="•"/>
            </a:pPr>
            <a:r>
              <a:rPr lang="en-US" sz="2000">
                <a:solidFill>
                  <a:schemeClr val="bg1"/>
                </a:solidFill>
                <a:ea typeface="Cambria" panose="02040503050406030204" pitchFamily="18" charset="0"/>
                <a:cs typeface="Arial" panose="020B0604020202020204" pitchFamily="34" charset="0"/>
              </a:rPr>
              <a:t>About us</a:t>
            </a:r>
          </a:p>
          <a:p>
            <a:pPr marL="285750" indent="-285750">
              <a:lnSpc>
                <a:spcPct val="120000"/>
              </a:lnSpc>
              <a:spcAft>
                <a:spcPts val="1200"/>
              </a:spcAft>
              <a:buSzPct val="100000"/>
              <a:buFont typeface="Arial" panose="020B0604020202020204" pitchFamily="34" charset="0"/>
              <a:buChar char="•"/>
            </a:pPr>
            <a:r>
              <a:rPr lang="en-US" sz="2000">
                <a:solidFill>
                  <a:schemeClr val="bg1"/>
                </a:solidFill>
                <a:ea typeface="Cambria" panose="02040503050406030204" pitchFamily="18" charset="0"/>
                <a:cs typeface="Arial" panose="020B0604020202020204" pitchFamily="34" charset="0"/>
              </a:rPr>
              <a:t>Your team</a:t>
            </a:r>
          </a:p>
          <a:p>
            <a:pPr marL="285750" indent="-285750">
              <a:lnSpc>
                <a:spcPct val="120000"/>
              </a:lnSpc>
              <a:spcAft>
                <a:spcPts val="1200"/>
              </a:spcAft>
              <a:buSzPct val="100000"/>
              <a:buFont typeface="Arial" panose="020B0604020202020204" pitchFamily="34" charset="0"/>
              <a:buChar char="•"/>
            </a:pPr>
            <a:r>
              <a:rPr lang="en-US" sz="2000">
                <a:solidFill>
                  <a:schemeClr val="bg1"/>
                </a:solidFill>
                <a:ea typeface="Cambria" panose="02040503050406030204" pitchFamily="18" charset="0"/>
                <a:cs typeface="Arial" panose="020B0604020202020204" pitchFamily="34" charset="0"/>
              </a:rPr>
              <a:t>Our commitment</a:t>
            </a:r>
          </a:p>
        </p:txBody>
      </p:sp>
      <p:sp>
        <p:nvSpPr>
          <p:cNvPr id="26" name="Rectangle 25">
            <a:extLst>
              <a:ext uri="{FF2B5EF4-FFF2-40B4-BE49-F238E27FC236}">
                <a16:creationId xmlns:a16="http://schemas.microsoft.com/office/drawing/2014/main" id="{352DFCE9-A1E4-E54E-A82D-9FCEDFB46A4A}"/>
              </a:ext>
            </a:extLst>
          </p:cNvPr>
          <p:cNvSpPr/>
          <p:nvPr/>
        </p:nvSpPr>
        <p:spPr>
          <a:xfrm>
            <a:off x="1191076" y="1996069"/>
            <a:ext cx="3576867" cy="1034129"/>
          </a:xfrm>
          <a:prstGeom prst="rect">
            <a:avLst/>
          </a:prstGeom>
        </p:spPr>
        <p:txBody>
          <a:bodyPr wrap="square" lIns="0" tIns="0" rIns="0" bIns="0">
            <a:spAutoFit/>
          </a:bodyPr>
          <a:lstStyle/>
          <a:p>
            <a:pPr>
              <a:lnSpc>
                <a:spcPct val="80000"/>
              </a:lnSpc>
            </a:pPr>
            <a:r>
              <a:rPr kumimoji="0" lang="en-US" sz="4200" i="0" u="none" strike="noStrike" cap="none" spc="-10" normalizeH="0" noProof="0">
                <a:ln>
                  <a:noFill/>
                </a:ln>
                <a:solidFill>
                  <a:schemeClr val="bg1"/>
                </a:solidFill>
                <a:effectLst/>
                <a:uLnTx/>
                <a:uFillTx/>
                <a:latin typeface="Arial" panose="020B0604020202020204" pitchFamily="34" charset="0"/>
                <a:ea typeface="Verdana" charset="0"/>
                <a:cs typeface="Arial" panose="020B0604020202020204" pitchFamily="34" charset="0"/>
                <a:sym typeface="Gill Sans"/>
              </a:rPr>
              <a:t>Introducing</a:t>
            </a:r>
            <a:br>
              <a:rPr kumimoji="0" lang="en-US" sz="4200" i="0" u="none" strike="noStrike" cap="none" spc="-10" normalizeH="0" noProof="0">
                <a:ln>
                  <a:noFill/>
                </a:ln>
                <a:solidFill>
                  <a:schemeClr val="bg1"/>
                </a:solidFill>
                <a:effectLst/>
                <a:uLnTx/>
                <a:uFillTx/>
                <a:latin typeface="Arial" panose="020B0604020202020204" pitchFamily="34" charset="0"/>
                <a:ea typeface="Verdana" charset="0"/>
                <a:cs typeface="Arial" panose="020B0604020202020204" pitchFamily="34" charset="0"/>
                <a:sym typeface="Gill Sans"/>
              </a:rPr>
            </a:br>
            <a:r>
              <a:rPr kumimoji="0" lang="en-US" sz="4200" i="0" u="none" strike="noStrike" cap="none" spc="-10" normalizeH="0" noProof="0">
                <a:ln>
                  <a:noFill/>
                </a:ln>
                <a:solidFill>
                  <a:schemeClr val="bg1"/>
                </a:solidFill>
                <a:effectLst/>
                <a:uLnTx/>
                <a:uFillTx/>
                <a:latin typeface="Arial" panose="020B0604020202020204" pitchFamily="34" charset="0"/>
                <a:ea typeface="Verdana" charset="0"/>
                <a:cs typeface="Arial" panose="020B0604020202020204" pitchFamily="34" charset="0"/>
                <a:sym typeface="Gill Sans"/>
              </a:rPr>
              <a:t>TD Bank</a:t>
            </a:r>
            <a:endParaRPr lang="en-US" sz="4200" spc="-10">
              <a:solidFill>
                <a:schemeClr val="bg1"/>
              </a:solidFill>
              <a:latin typeface="Arial" panose="020B0604020202020204" pitchFamily="34" charset="0"/>
              <a:ea typeface="Verdana" charset="0"/>
              <a:cs typeface="Arial" panose="020B0604020202020204" pitchFamily="34" charset="0"/>
            </a:endParaRPr>
          </a:p>
        </p:txBody>
      </p:sp>
    </p:spTree>
    <p:extLst>
      <p:ext uri="{BB962C8B-B14F-4D97-AF65-F5344CB8AC3E}">
        <p14:creationId xmlns:p14="http://schemas.microsoft.com/office/powerpoint/2010/main" val="4319646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21FD92-C230-7D45-8742-2C15BD22466E}"/>
              </a:ext>
            </a:extLst>
          </p:cNvPr>
          <p:cNvSpPr/>
          <p:nvPr/>
        </p:nvSpPr>
        <p:spPr>
          <a:xfrm>
            <a:off x="353560" y="2596984"/>
            <a:ext cx="8050892" cy="3554434"/>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4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mj-ea"/>
              <a:cs typeface="+mj-cs"/>
              <a:sym typeface="Gill Sans"/>
            </a:endParaRPr>
          </a:p>
        </p:txBody>
      </p:sp>
      <p:sp>
        <p:nvSpPr>
          <p:cNvPr id="6" name="Text Placeholder 5">
            <a:extLst>
              <a:ext uri="{FF2B5EF4-FFF2-40B4-BE49-F238E27FC236}">
                <a16:creationId xmlns:a16="http://schemas.microsoft.com/office/drawing/2014/main" id="{8C287E99-46D3-8F49-A470-FF0700F117E2}"/>
              </a:ext>
            </a:extLst>
          </p:cNvPr>
          <p:cNvSpPr>
            <a:spLocks noGrp="1"/>
          </p:cNvSpPr>
          <p:nvPr>
            <p:ph type="body" sz="quarter" idx="10"/>
          </p:nvPr>
        </p:nvSpPr>
        <p:spPr>
          <a:xfrm>
            <a:off x="370096" y="1212179"/>
            <a:ext cx="8327337" cy="1233309"/>
          </a:xfrm>
        </p:spPr>
        <p:txBody>
          <a:bodyPr/>
          <a:lstStyle/>
          <a:p>
            <a:pPr marL="0" lvl="1" indent="0">
              <a:lnSpc>
                <a:spcPct val="125000"/>
              </a:lnSpc>
              <a:spcBef>
                <a:spcPts val="0"/>
              </a:spcBef>
              <a:spcAft>
                <a:spcPts val="900"/>
              </a:spcAft>
              <a:buNone/>
            </a:pPr>
            <a:r>
              <a:rPr lang="en-US">
                <a:latin typeface="+mn-lt"/>
              </a:rPr>
              <a:t>We are one of the largest banks in North America, </a:t>
            </a:r>
            <a:r>
              <a:rPr lang="en-US">
                <a:solidFill>
                  <a:schemeClr val="tx1"/>
                </a:solidFill>
                <a:latin typeface="+mn-lt"/>
              </a:rPr>
              <a:t>with over $1.9 trillion CAD in assets </a:t>
            </a:r>
            <a:r>
              <a:rPr lang="en-US">
                <a:latin typeface="+mn-lt"/>
              </a:rPr>
              <a:t>and over 27 million Customers. Headquartered in Toronto, Canada the Toronto-Dominion Bank and its subsidiaries are collectively known as TD Bank Group ("TD"). With </a:t>
            </a:r>
            <a:r>
              <a:rPr lang="en-US"/>
              <a:t>92,000 </a:t>
            </a:r>
            <a:r>
              <a:rPr lang="en-US">
                <a:latin typeface="+mn-lt"/>
              </a:rPr>
              <a:t>employees in offices around the world, TD Bank Group offers a full range of products and services.</a:t>
            </a:r>
          </a:p>
        </p:txBody>
      </p:sp>
      <p:sp>
        <p:nvSpPr>
          <p:cNvPr id="8" name="Title 7">
            <a:extLst>
              <a:ext uri="{FF2B5EF4-FFF2-40B4-BE49-F238E27FC236}">
                <a16:creationId xmlns:a16="http://schemas.microsoft.com/office/drawing/2014/main" id="{65E19886-A705-6E42-BF5C-53C1B2AF913A}"/>
              </a:ext>
            </a:extLst>
          </p:cNvPr>
          <p:cNvSpPr>
            <a:spLocks noGrp="1"/>
          </p:cNvSpPr>
          <p:nvPr>
            <p:ph type="title"/>
          </p:nvPr>
        </p:nvSpPr>
        <p:spPr>
          <a:prstGeom prst="rect">
            <a:avLst/>
          </a:prstGeom>
        </p:spPr>
        <p:txBody>
          <a:bodyPr/>
          <a:lstStyle/>
          <a:p>
            <a:r>
              <a:rPr lang="en-US">
                <a:latin typeface="+mn-lt"/>
              </a:rPr>
              <a:t>Who is TD Bank Group?</a:t>
            </a:r>
          </a:p>
        </p:txBody>
      </p:sp>
      <p:sp>
        <p:nvSpPr>
          <p:cNvPr id="21" name="Rectangle 20"/>
          <p:cNvSpPr/>
          <p:nvPr/>
        </p:nvSpPr>
        <p:spPr>
          <a:xfrm>
            <a:off x="4837686" y="3855597"/>
            <a:ext cx="3240292" cy="1675459"/>
          </a:xfrm>
          <a:prstGeom prst="rect">
            <a:avLst/>
          </a:prstGeom>
        </p:spPr>
        <p:txBody>
          <a:bodyPr wrap="square" lIns="0" tIns="0" rIns="0" bIns="0">
            <a:spAutoFit/>
          </a:bodyPr>
          <a:lstStyle/>
          <a:p>
            <a:pPr marL="0" marR="0" lvl="0" indent="0" algn="l" defTabSz="222954" rtl="0" eaLnBrk="1" fontAlgn="auto" latinLnBrk="0" hangingPunct="0">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Provides a wide range of capital market products and services to corporate, government and institutional clients looking for experience in key areas of finance:</a:t>
            </a:r>
          </a:p>
          <a:p>
            <a:pPr marL="109728" marR="0" lvl="0" indent="-109728" algn="l" defTabSz="222954" rtl="0" eaLnBrk="1" fontAlgn="auto" latinLnBrk="0" hangingPunct="0">
              <a:lnSpc>
                <a:spcPct val="95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Investment Banking</a:t>
            </a:r>
          </a:p>
          <a:p>
            <a:pPr marL="109728" marR="0" lvl="0" indent="-109728" algn="l" defTabSz="222954" rtl="0" eaLnBrk="1" fontAlgn="auto" latinLnBrk="0" hangingPunct="0">
              <a:lnSpc>
                <a:spcPct val="95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Capital Markets</a:t>
            </a:r>
          </a:p>
          <a:p>
            <a:pPr marL="109728" marR="0" lvl="0" indent="-109728" algn="l" defTabSz="222954" rtl="0" eaLnBrk="1" fontAlgn="auto" latinLnBrk="0" hangingPunct="0">
              <a:lnSpc>
                <a:spcPct val="95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Commodities &amp; FX</a:t>
            </a:r>
          </a:p>
          <a:p>
            <a:pPr marL="109728" marR="0" lvl="0" indent="-109728" algn="l" defTabSz="222954" rtl="0" eaLnBrk="1" fontAlgn="auto" latinLnBrk="0" hangingPunct="0">
              <a:lnSpc>
                <a:spcPct val="95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Derivatives</a:t>
            </a:r>
          </a:p>
          <a:p>
            <a:pPr marL="109728" marR="0" lvl="0" indent="-109728" algn="l" defTabSz="222954" rtl="0" eaLnBrk="1" fontAlgn="auto" latinLnBrk="0" hangingPunct="0">
              <a:lnSpc>
                <a:spcPct val="95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Prime Brokerage</a:t>
            </a:r>
          </a:p>
        </p:txBody>
      </p:sp>
      <p:sp>
        <p:nvSpPr>
          <p:cNvPr id="24" name="Rectangle 23">
            <a:extLst>
              <a:ext uri="{FF2B5EF4-FFF2-40B4-BE49-F238E27FC236}">
                <a16:creationId xmlns:a16="http://schemas.microsoft.com/office/drawing/2014/main" id="{37C449DD-B40D-9D42-8D64-1B6C3A6CB337}"/>
              </a:ext>
            </a:extLst>
          </p:cNvPr>
          <p:cNvSpPr>
            <a:spLocks/>
          </p:cNvSpPr>
          <p:nvPr/>
        </p:nvSpPr>
        <p:spPr>
          <a:xfrm>
            <a:off x="642741" y="3478699"/>
            <a:ext cx="2241025" cy="246221"/>
          </a:xfrm>
          <a:prstGeom prst="rect">
            <a:avLst/>
          </a:prstGeom>
        </p:spPr>
        <p:txBody>
          <a:bodyPr wrap="square" lIns="0" tIns="0" rIns="0" bIns="0">
            <a:spAutoFit/>
          </a:bodyPr>
          <a:lstStyle/>
          <a:p>
            <a:pPr marL="0" marR="0" lvl="0" indent="0" algn="l" defTabSz="222954" rtl="0" eaLnBrk="1" fontAlgn="auto" latinLnBrk="0" hangingPunct="0">
              <a:lnSpc>
                <a:spcPct val="100000"/>
              </a:lnSpc>
              <a:spcBef>
                <a:spcPts val="300"/>
              </a:spcBef>
              <a:spcAft>
                <a:spcPts val="300"/>
              </a:spcAft>
              <a:buClrTx/>
              <a:buSzTx/>
              <a:buFontTx/>
              <a:buNone/>
              <a:tabLst/>
              <a:defRPr/>
            </a:pPr>
            <a:r>
              <a:rPr kumimoji="0" lang="en-US" sz="1600" b="0" i="0" u="none" strike="noStrike" kern="0" cap="none" spc="0" normalizeH="0" baseline="0" noProof="0">
                <a:ln>
                  <a:noFill/>
                </a:ln>
                <a:solidFill>
                  <a:srgbClr val="008A00"/>
                </a:solidFill>
                <a:effectLst/>
                <a:uLnTx/>
                <a:uFillTx/>
                <a:latin typeface="Arial"/>
                <a:ea typeface="Verdana" charset="0"/>
                <a:cs typeface="Arial" panose="020B0604020202020204" pitchFamily="34" charset="0"/>
                <a:sym typeface="Helvetica"/>
              </a:rPr>
              <a:t>TD Bank, N.A.</a:t>
            </a:r>
          </a:p>
        </p:txBody>
      </p:sp>
      <p:cxnSp>
        <p:nvCxnSpPr>
          <p:cNvPr id="35" name="Straight Connector 34">
            <a:extLst>
              <a:ext uri="{FF2B5EF4-FFF2-40B4-BE49-F238E27FC236}">
                <a16:creationId xmlns:a16="http://schemas.microsoft.com/office/drawing/2014/main" id="{0396F153-AEE1-1047-8D88-F9D15D62EE03}"/>
              </a:ext>
            </a:extLst>
          </p:cNvPr>
          <p:cNvCxnSpPr>
            <a:cxnSpLocks/>
          </p:cNvCxnSpPr>
          <p:nvPr/>
        </p:nvCxnSpPr>
        <p:spPr>
          <a:xfrm>
            <a:off x="4546689" y="3478699"/>
            <a:ext cx="0" cy="2392679"/>
          </a:xfrm>
          <a:prstGeom prst="line">
            <a:avLst/>
          </a:prstGeom>
          <a:noFill/>
          <a:ln w="3175" cap="flat">
            <a:solidFill>
              <a:schemeClr val="tx1">
                <a:alpha val="30000"/>
              </a:schemeClr>
            </a:solidFill>
            <a:prstDash val="solid"/>
            <a:miter lim="400000"/>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37C449DD-B40D-9D42-8D64-1B6C3A6CB337}"/>
              </a:ext>
            </a:extLst>
          </p:cNvPr>
          <p:cNvSpPr>
            <a:spLocks/>
          </p:cNvSpPr>
          <p:nvPr/>
        </p:nvSpPr>
        <p:spPr>
          <a:xfrm>
            <a:off x="642740" y="2818085"/>
            <a:ext cx="7205539" cy="276999"/>
          </a:xfrm>
          <a:prstGeom prst="rect">
            <a:avLst/>
          </a:prstGeom>
        </p:spPr>
        <p:txBody>
          <a:bodyPr wrap="square" lIns="0" tIns="0" rIns="0" bIns="0">
            <a:spAutoFit/>
          </a:bodyPr>
          <a:lstStyle/>
          <a:p>
            <a:pPr marL="0" marR="0" lvl="0" indent="0" algn="l" defTabSz="222954" rtl="0" eaLnBrk="1" fontAlgn="auto" latinLnBrk="0" hangingPunct="0">
              <a:lnSpc>
                <a:spcPct val="100000"/>
              </a:lnSpc>
              <a:spcBef>
                <a:spcPts val="300"/>
              </a:spcBef>
              <a:spcAft>
                <a:spcPts val="300"/>
              </a:spcAft>
              <a:buClrTx/>
              <a:buSzTx/>
              <a:buFontTx/>
              <a:buNone/>
              <a:tabLst/>
              <a:defRPr/>
            </a:pPr>
            <a:r>
              <a:rPr kumimoji="0" lang="en-US" sz="1800" b="0" i="0" u="none" strike="noStrike" kern="0" cap="none" spc="0" normalizeH="0" baseline="0" noProof="0">
                <a:ln>
                  <a:noFill/>
                </a:ln>
                <a:solidFill>
                  <a:srgbClr val="1A5336"/>
                </a:solidFill>
                <a:effectLst/>
                <a:uLnTx/>
                <a:uFillTx/>
                <a:latin typeface="Arial"/>
                <a:ea typeface="Verdana" charset="0"/>
                <a:cs typeface="Arial" panose="020B0604020202020204" pitchFamily="34" charset="0"/>
                <a:sym typeface="Helvetica"/>
              </a:rPr>
              <a:t>Key Business Lines</a:t>
            </a:r>
          </a:p>
        </p:txBody>
      </p:sp>
      <p:cxnSp>
        <p:nvCxnSpPr>
          <p:cNvPr id="12" name="Straight Connector 11">
            <a:extLst>
              <a:ext uri="{FF2B5EF4-FFF2-40B4-BE49-F238E27FC236}">
                <a16:creationId xmlns:a16="http://schemas.microsoft.com/office/drawing/2014/main" id="{66516F36-823C-9349-81D0-9AD52C0DBFD4}"/>
              </a:ext>
            </a:extLst>
          </p:cNvPr>
          <p:cNvCxnSpPr>
            <a:cxnSpLocks/>
          </p:cNvCxnSpPr>
          <p:nvPr/>
        </p:nvCxnSpPr>
        <p:spPr>
          <a:xfrm flipH="1">
            <a:off x="642742" y="3211683"/>
            <a:ext cx="7435242" cy="0"/>
          </a:xfrm>
          <a:prstGeom prst="line">
            <a:avLst/>
          </a:prstGeom>
          <a:noFill/>
          <a:ln w="19050" cap="flat">
            <a:solidFill>
              <a:schemeClr val="bg2">
                <a:alpha val="40000"/>
              </a:schemeClr>
            </a:solidFill>
            <a:prstDash val="solid"/>
            <a:miter lim="400000"/>
          </a:ln>
          <a:effectLst/>
          <a:sp3d/>
        </p:spPr>
        <p:style>
          <a:lnRef idx="0">
            <a:scrgbClr r="0" g="0" b="0"/>
          </a:lnRef>
          <a:fillRef idx="0">
            <a:scrgbClr r="0" g="0" b="0"/>
          </a:fillRef>
          <a:effectRef idx="0">
            <a:scrgbClr r="0" g="0" b="0"/>
          </a:effectRef>
          <a:fontRef idx="none"/>
        </p:style>
      </p:cxnSp>
      <p:pic>
        <p:nvPicPr>
          <p:cNvPr id="14" name="Picture 4" descr="https://static.seekingalpha.com/uploads/2017/12/15/42116756-15133515948059661_origin.jpg">
            <a:extLst>
              <a:ext uri="{FF2B5EF4-FFF2-40B4-BE49-F238E27FC236}">
                <a16:creationId xmlns:a16="http://schemas.microsoft.com/office/drawing/2014/main" id="{ACA4638B-D63C-384F-A81D-2F131C57368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26829" y="2425"/>
            <a:ext cx="2317172" cy="9119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449DD-B40D-9D42-8D64-1B6C3A6CB337}"/>
              </a:ext>
            </a:extLst>
          </p:cNvPr>
          <p:cNvSpPr>
            <a:spLocks/>
          </p:cNvSpPr>
          <p:nvPr/>
        </p:nvSpPr>
        <p:spPr>
          <a:xfrm>
            <a:off x="4790157" y="3478699"/>
            <a:ext cx="2241025" cy="246221"/>
          </a:xfrm>
          <a:prstGeom prst="rect">
            <a:avLst/>
          </a:prstGeom>
        </p:spPr>
        <p:txBody>
          <a:bodyPr wrap="square" lIns="0" tIns="0" rIns="0" bIns="0">
            <a:spAutoFit/>
          </a:bodyPr>
          <a:lstStyle/>
          <a:p>
            <a:pPr marL="0" marR="0" lvl="0" indent="0" algn="l" defTabSz="222954" rtl="0" eaLnBrk="1" fontAlgn="auto" latinLnBrk="0" hangingPunct="0">
              <a:lnSpc>
                <a:spcPct val="100000"/>
              </a:lnSpc>
              <a:spcBef>
                <a:spcPts val="300"/>
              </a:spcBef>
              <a:spcAft>
                <a:spcPts val="300"/>
              </a:spcAft>
              <a:buClrTx/>
              <a:buSzTx/>
              <a:buFontTx/>
              <a:buNone/>
              <a:tabLst/>
              <a:defRPr/>
            </a:pPr>
            <a:r>
              <a:rPr kumimoji="0" lang="en-US" sz="1600" b="0" i="0" u="none" strike="noStrike" kern="0" cap="none" spc="0" normalizeH="0" baseline="0" noProof="0">
                <a:ln>
                  <a:noFill/>
                </a:ln>
                <a:solidFill>
                  <a:srgbClr val="008A00"/>
                </a:solidFill>
                <a:effectLst/>
                <a:uLnTx/>
                <a:uFillTx/>
                <a:latin typeface="Arial"/>
                <a:ea typeface="Verdana" charset="0"/>
                <a:cs typeface="Arial" panose="020B0604020202020204" pitchFamily="34" charset="0"/>
                <a:sym typeface="Helvetica"/>
              </a:rPr>
              <a:t>TD Securities</a:t>
            </a:r>
          </a:p>
        </p:txBody>
      </p:sp>
      <p:sp>
        <p:nvSpPr>
          <p:cNvPr id="2" name="Rectangle 1"/>
          <p:cNvSpPr/>
          <p:nvPr/>
        </p:nvSpPr>
        <p:spPr>
          <a:xfrm>
            <a:off x="571490" y="3813198"/>
            <a:ext cx="1846613" cy="1846659"/>
          </a:xfrm>
          <a:prstGeom prst="rect">
            <a:avLst/>
          </a:prstGeom>
        </p:spPr>
        <p:txBody>
          <a:bodyPr wrap="square">
            <a:spAutoFit/>
          </a:bodyPr>
          <a:lstStyle/>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Asset Based Lending</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Vehicle &amp; Dealership Financing</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Commercial Banking</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Commercial Real Estate</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Equipment Finance</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Global Trade Finance</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Higher Education</a:t>
            </a:r>
          </a:p>
        </p:txBody>
      </p:sp>
      <p:sp>
        <p:nvSpPr>
          <p:cNvPr id="3" name="Rectangle 2"/>
          <p:cNvSpPr/>
          <p:nvPr/>
        </p:nvSpPr>
        <p:spPr>
          <a:xfrm>
            <a:off x="2465603" y="3810396"/>
            <a:ext cx="2048494" cy="1846659"/>
          </a:xfrm>
          <a:prstGeom prst="rect">
            <a:avLst/>
          </a:prstGeom>
        </p:spPr>
        <p:txBody>
          <a:bodyPr wrap="square">
            <a:spAutoFit/>
          </a:bodyPr>
          <a:lstStyle/>
          <a:p>
            <a:pPr marL="91440" indent="-91440">
              <a:spcBef>
                <a:spcPts val="300"/>
              </a:spcBef>
              <a:spcAft>
                <a:spcPts val="300"/>
              </a:spcAft>
              <a:buClr>
                <a:srgbClr val="008A00"/>
              </a:buClr>
              <a:buFont typeface="Arial" panose="020B0604020202020204" pitchFamily="34" charset="0"/>
              <a:buChar char="•"/>
              <a:defRPr/>
            </a:pPr>
            <a:r>
              <a:rPr lang="en-US" sz="1050">
                <a:solidFill>
                  <a:srgbClr val="333333"/>
                </a:solidFill>
                <a:latin typeface="Arial"/>
                <a:ea typeface="Verdana" panose="020B0604030504040204" pitchFamily="34" charset="0"/>
                <a:cs typeface="Arial" panose="020B0604020202020204" pitchFamily="34" charset="0"/>
              </a:rPr>
              <a:t>Institutional Healthcare</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Helvetica"/>
                <a:ea typeface="Verdana" panose="020B0604030504040204" pitchFamily="34" charset="0"/>
                <a:cs typeface="Arial" panose="020B0604020202020204" pitchFamily="34" charset="0"/>
                <a:sym typeface="Helvetica"/>
              </a:rPr>
              <a:t>Merchant Solutions</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Helvetica"/>
                <a:ea typeface="Verdana" panose="020B0604030504040204" pitchFamily="34" charset="0"/>
                <a:cs typeface="Arial" panose="020B0604020202020204" pitchFamily="34" charset="0"/>
                <a:sym typeface="Helvetica"/>
              </a:rPr>
              <a:t>Municipal Finance </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Retail Banking</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Treasury Management Solutions</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Wealth Institutional Sales</a:t>
            </a:r>
          </a:p>
          <a:p>
            <a:pPr marL="91440" marR="0" lvl="0" indent="-91440" algn="l" defTabSz="222954" rtl="0" eaLnBrk="1" fontAlgn="auto" latinLnBrk="0" hangingPunct="0">
              <a:lnSpc>
                <a:spcPct val="100000"/>
              </a:lnSpc>
              <a:spcBef>
                <a:spcPts val="3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Wealth Private Client Group</a:t>
            </a:r>
          </a:p>
        </p:txBody>
      </p:sp>
      <p:sp>
        <p:nvSpPr>
          <p:cNvPr id="17" name="TextBox 16">
            <a:extLst>
              <a:ext uri="{FF2B5EF4-FFF2-40B4-BE49-F238E27FC236}">
                <a16:creationId xmlns:a16="http://schemas.microsoft.com/office/drawing/2014/main" id="{3570A4BC-C66E-4676-ACE8-B09B2C4DEFC9}"/>
              </a:ext>
            </a:extLst>
          </p:cNvPr>
          <p:cNvSpPr txBox="1"/>
          <p:nvPr/>
        </p:nvSpPr>
        <p:spPr>
          <a:xfrm>
            <a:off x="-2409508" y="1500538"/>
            <a:ext cx="2271719" cy="65659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000000"/>
                </a:solidFill>
                <a:effectLst/>
                <a:uFillTx/>
                <a:latin typeface="Helvetica"/>
                <a:ea typeface="Helvetica"/>
                <a:cs typeface="Helvetica"/>
                <a:sym typeface="Helvetica"/>
              </a:rPr>
              <a:t>Choose this page for legacy CSB prospects </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39931556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3B31FD-E267-AB40-8593-C9A039D5F85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579200"/>
            <a:ext cx="8625519" cy="781264"/>
          </a:xfrm>
          <a:prstGeom prst="rect">
            <a:avLst/>
          </a:prstGeom>
          <a:solidFill>
            <a:schemeClr val="bg1"/>
          </a:solidFill>
          <a:ln>
            <a:noFill/>
          </a:ln>
        </p:spPr>
      </p:pic>
      <p:sp>
        <p:nvSpPr>
          <p:cNvPr id="8" name="Content Placeholder 2">
            <a:extLst>
              <a:ext uri="{FF2B5EF4-FFF2-40B4-BE49-F238E27FC236}">
                <a16:creationId xmlns:a16="http://schemas.microsoft.com/office/drawing/2014/main" id="{6E6841D4-85A5-F449-AC46-99C951290138}"/>
              </a:ext>
            </a:extLst>
          </p:cNvPr>
          <p:cNvSpPr txBox="1">
            <a:spLocks/>
          </p:cNvSpPr>
          <p:nvPr/>
        </p:nvSpPr>
        <p:spPr>
          <a:xfrm>
            <a:off x="2266893" y="2785758"/>
            <a:ext cx="1964227" cy="1455736"/>
          </a:xfrm>
          <a:prstGeom prst="rect">
            <a:avLst/>
          </a:prstGeom>
        </p:spPr>
        <p:txBody>
          <a:bodyPr lIns="0" tIns="0" rIns="0" bIns="0"/>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a:lnSpc>
                <a:spcPct val="100000"/>
              </a:lnSpc>
            </a:pPr>
            <a:r>
              <a:rPr lang="en-US" sz="1400" dirty="0">
                <a:solidFill>
                  <a:schemeClr val="tx2"/>
                </a:solidFill>
                <a:latin typeface="Arial" panose="020B0604020202020204" pitchFamily="34" charset="0"/>
                <a:ea typeface="Verdana" charset="0"/>
                <a:cs typeface="Arial" panose="020B0604020202020204" pitchFamily="34" charset="0"/>
              </a:rPr>
              <a:t>Vice President and Senior Relationship Manager</a:t>
            </a:r>
          </a:p>
          <a:p>
            <a:pPr>
              <a:lnSpc>
                <a:spcPct val="100000"/>
              </a:lnSpc>
            </a:pPr>
            <a:r>
              <a:rPr lang="en-US" sz="1400" dirty="0">
                <a:solidFill>
                  <a:schemeClr val="tx2"/>
                </a:solidFill>
                <a:latin typeface="Arial" panose="020B0604020202020204" pitchFamily="34" charset="0"/>
                <a:ea typeface="Verdana" charset="0"/>
                <a:cs typeface="Arial" panose="020B0604020202020204" pitchFamily="34" charset="0"/>
              </a:rPr>
              <a:t>203-605-6500</a:t>
            </a:r>
          </a:p>
          <a:p>
            <a:pPr>
              <a:lnSpc>
                <a:spcPct val="100000"/>
              </a:lnSpc>
            </a:pPr>
            <a:r>
              <a:rPr lang="en-US" sz="1200" dirty="0">
                <a:solidFill>
                  <a:schemeClr val="tx2"/>
                </a:solidFill>
                <a:latin typeface="Arial" panose="020B0604020202020204" pitchFamily="34" charset="0"/>
                <a:ea typeface="Verdana" charset="0"/>
                <a:cs typeface="Arial" panose="020B0604020202020204" pitchFamily="34" charset="0"/>
              </a:rPr>
              <a:t>Deborah.clancy@td.com</a:t>
            </a:r>
          </a:p>
        </p:txBody>
      </p:sp>
      <p:sp>
        <p:nvSpPr>
          <p:cNvPr id="9" name="Title 5">
            <a:extLst>
              <a:ext uri="{FF2B5EF4-FFF2-40B4-BE49-F238E27FC236}">
                <a16:creationId xmlns:a16="http://schemas.microsoft.com/office/drawing/2014/main" id="{D5474B99-1C99-2C4E-9AFB-D5BE3A6422F2}"/>
              </a:ext>
            </a:extLst>
          </p:cNvPr>
          <p:cNvSpPr txBox="1">
            <a:spLocks/>
          </p:cNvSpPr>
          <p:nvPr/>
        </p:nvSpPr>
        <p:spPr>
          <a:xfrm>
            <a:off x="2266893" y="2229604"/>
            <a:ext cx="1964227" cy="557874"/>
          </a:xfrm>
          <a:prstGeom prst="rect">
            <a:avLst/>
          </a:prstGeom>
        </p:spPr>
        <p:txBody>
          <a:bodyPr lIns="0" tIns="0" rIns="0" bIns="0"/>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r>
              <a:rPr lang="en-US" sz="2000" dirty="0">
                <a:solidFill>
                  <a:schemeClr val="bg2"/>
                </a:solidFill>
                <a:latin typeface="Arial" panose="020B0604020202020204" pitchFamily="34" charset="0"/>
                <a:ea typeface="Verdana" charset="0"/>
                <a:cs typeface="Arial" panose="020B0604020202020204" pitchFamily="34" charset="0"/>
              </a:rPr>
              <a:t>Debbie</a:t>
            </a:r>
            <a:br>
              <a:rPr lang="en-US" sz="2000" dirty="0">
                <a:solidFill>
                  <a:schemeClr val="bg2"/>
                </a:solidFill>
                <a:latin typeface="Arial" panose="020B0604020202020204" pitchFamily="34" charset="0"/>
                <a:ea typeface="Verdana" charset="0"/>
                <a:cs typeface="Arial" panose="020B0604020202020204" pitchFamily="34" charset="0"/>
              </a:rPr>
            </a:br>
            <a:r>
              <a:rPr lang="en-US" sz="2000" dirty="0">
                <a:solidFill>
                  <a:schemeClr val="bg2"/>
                </a:solidFill>
                <a:latin typeface="Arial" panose="020B0604020202020204" pitchFamily="34" charset="0"/>
                <a:ea typeface="Verdana" charset="0"/>
                <a:cs typeface="Arial" panose="020B0604020202020204" pitchFamily="34" charset="0"/>
              </a:rPr>
              <a:t>Clancy</a:t>
            </a:r>
          </a:p>
        </p:txBody>
      </p:sp>
      <p:sp>
        <p:nvSpPr>
          <p:cNvPr id="11" name="Rectangle 10">
            <a:extLst>
              <a:ext uri="{FF2B5EF4-FFF2-40B4-BE49-F238E27FC236}">
                <a16:creationId xmlns:a16="http://schemas.microsoft.com/office/drawing/2014/main" id="{87549475-2304-3B49-AF78-651C07996EA3}"/>
              </a:ext>
            </a:extLst>
          </p:cNvPr>
          <p:cNvSpPr/>
          <p:nvPr/>
        </p:nvSpPr>
        <p:spPr>
          <a:xfrm>
            <a:off x="2268345" y="3756752"/>
            <a:ext cx="1554508" cy="1037913"/>
          </a:xfrm>
          <a:prstGeom prst="rect">
            <a:avLst/>
          </a:prstGeom>
        </p:spPr>
        <p:txBody>
          <a:bodyPr wrap="square" lIns="0" tIns="0" rIns="0" bIns="0">
            <a:spAutoFit/>
          </a:bodyPr>
          <a:lstStyle/>
          <a:p>
            <a:pPr>
              <a:lnSpc>
                <a:spcPct val="114000"/>
              </a:lnSpc>
            </a:pPr>
            <a:endPar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endParaRPr>
          </a:p>
          <a:p>
            <a:pPr>
              <a:lnSpc>
                <a:spcPct val="114000"/>
              </a:lnSpc>
            </a:pPr>
            <a:endPar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endParaRPr>
          </a:p>
          <a:p>
            <a:pPr>
              <a:lnSpc>
                <a:spcPct val="114000"/>
              </a:lnSpc>
            </a:pPr>
            <a:endPar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endParaRPr>
          </a:p>
          <a:p>
            <a:pPr>
              <a:lnSpc>
                <a:spcPct val="114000"/>
              </a:lnSpc>
            </a:pPr>
            <a:endPar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endParaRPr>
          </a:p>
          <a:p>
            <a:pPr>
              <a:lnSpc>
                <a:spcPct val="114000"/>
              </a:lnSpc>
            </a:pPr>
            <a:endPar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endParaRPr>
          </a:p>
          <a:p>
            <a:pPr>
              <a:lnSpc>
                <a:spcPct val="114000"/>
              </a:lnSpc>
            </a:pPr>
            <a:endPar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endParaRPr>
          </a:p>
        </p:txBody>
      </p:sp>
      <p:pic>
        <p:nvPicPr>
          <p:cNvPr id="12" name="Picture 11">
            <a:extLst>
              <a:ext uri="{FF2B5EF4-FFF2-40B4-BE49-F238E27FC236}">
                <a16:creationId xmlns:a16="http://schemas.microsoft.com/office/drawing/2014/main" id="{0952DDC3-A52D-CD41-9220-455EFCEC4D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001" y="2229604"/>
            <a:ext cx="1268873" cy="1271367"/>
          </a:xfrm>
          <a:prstGeom prst="rect">
            <a:avLst/>
          </a:prstGeom>
          <a:ln w="50800">
            <a:noFill/>
            <a:miter lim="800000"/>
          </a:ln>
        </p:spPr>
      </p:pic>
      <p:sp>
        <p:nvSpPr>
          <p:cNvPr id="13" name="Title 1">
            <a:extLst>
              <a:ext uri="{FF2B5EF4-FFF2-40B4-BE49-F238E27FC236}">
                <a16:creationId xmlns:a16="http://schemas.microsoft.com/office/drawing/2014/main" id="{28FBDE35-0459-2E40-9862-51BA5A5A3408}"/>
              </a:ext>
            </a:extLst>
          </p:cNvPr>
          <p:cNvSpPr>
            <a:spLocks noGrp="1"/>
          </p:cNvSpPr>
          <p:nvPr>
            <p:ph type="title"/>
          </p:nvPr>
        </p:nvSpPr>
        <p:spPr/>
        <p:txBody>
          <a:bodyPr/>
          <a:lstStyle/>
          <a:p>
            <a:r>
              <a:rPr lang="en-US">
                <a:solidFill>
                  <a:schemeClr val="bg1"/>
                </a:solidFill>
              </a:rPr>
              <a:t>Your TD Bank Team</a:t>
            </a:r>
          </a:p>
        </p:txBody>
      </p:sp>
      <p:sp>
        <p:nvSpPr>
          <p:cNvPr id="16" name="Title 5">
            <a:extLst>
              <a:ext uri="{FF2B5EF4-FFF2-40B4-BE49-F238E27FC236}">
                <a16:creationId xmlns:a16="http://schemas.microsoft.com/office/drawing/2014/main" id="{590D1A88-90E3-1D48-8C73-ECD2F97E1453}"/>
              </a:ext>
            </a:extLst>
          </p:cNvPr>
          <p:cNvSpPr txBox="1">
            <a:spLocks/>
          </p:cNvSpPr>
          <p:nvPr/>
        </p:nvSpPr>
        <p:spPr>
          <a:xfrm>
            <a:off x="6653190" y="2229604"/>
            <a:ext cx="1964227" cy="557874"/>
          </a:xfrm>
          <a:prstGeom prst="rect">
            <a:avLst/>
          </a:prstGeom>
        </p:spPr>
        <p:txBody>
          <a:bodyPr lIns="0" tIns="0" rIns="0" bIns="0"/>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r>
              <a:rPr lang="en-US" sz="2000" dirty="0">
                <a:solidFill>
                  <a:schemeClr val="bg2"/>
                </a:solidFill>
                <a:latin typeface="Arial" panose="020B0604020202020204" pitchFamily="34" charset="0"/>
                <a:ea typeface="Verdana" charset="0"/>
                <a:cs typeface="Arial" panose="020B0604020202020204" pitchFamily="34" charset="0"/>
              </a:rPr>
              <a:t>Michael</a:t>
            </a:r>
          </a:p>
          <a:p>
            <a:r>
              <a:rPr lang="en-US" sz="2000" dirty="0">
                <a:solidFill>
                  <a:schemeClr val="bg2"/>
                </a:solidFill>
                <a:latin typeface="Arial" panose="020B0604020202020204" pitchFamily="34" charset="0"/>
                <a:ea typeface="Verdana" charset="0"/>
                <a:cs typeface="Arial" panose="020B0604020202020204" pitchFamily="34" charset="0"/>
              </a:rPr>
              <a:t>Lye</a:t>
            </a:r>
          </a:p>
        </p:txBody>
      </p:sp>
      <p:sp>
        <p:nvSpPr>
          <p:cNvPr id="17" name="Rectangle 16">
            <a:extLst>
              <a:ext uri="{FF2B5EF4-FFF2-40B4-BE49-F238E27FC236}">
                <a16:creationId xmlns:a16="http://schemas.microsoft.com/office/drawing/2014/main" id="{DCEBF81C-A573-224A-850B-AF03F9E77AA1}"/>
              </a:ext>
            </a:extLst>
          </p:cNvPr>
          <p:cNvSpPr/>
          <p:nvPr/>
        </p:nvSpPr>
        <p:spPr>
          <a:xfrm>
            <a:off x="6577008" y="2717103"/>
            <a:ext cx="1686579" cy="861774"/>
          </a:xfrm>
          <a:prstGeom prst="rect">
            <a:avLst/>
          </a:prstGeom>
        </p:spPr>
        <p:txBody>
          <a:bodyPr wrap="square" lIns="0" tIns="0" rIns="0" bIns="0">
            <a:spAutoFit/>
          </a:bodyPr>
          <a:lstStyle/>
          <a:p>
            <a:pPr>
              <a:lnSpc>
                <a:spcPct val="100000"/>
              </a:lnSpc>
            </a:pPr>
            <a:r>
              <a:rPr lang="en-US" sz="1000" dirty="0">
                <a:solidFill>
                  <a:schemeClr val="tx2"/>
                </a:solidFill>
                <a:latin typeface="Arial" panose="020B0604020202020204" pitchFamily="34" charset="0"/>
                <a:ea typeface="Verdana" charset="0"/>
                <a:cs typeface="Arial" panose="020B0604020202020204" pitchFamily="34" charset="0"/>
              </a:rPr>
              <a:t> </a:t>
            </a:r>
            <a:r>
              <a:rPr lang="en-US" sz="1400" dirty="0">
                <a:solidFill>
                  <a:schemeClr val="tx2"/>
                </a:solidFill>
                <a:latin typeface="Arial" panose="020B0604020202020204" pitchFamily="34" charset="0"/>
                <a:ea typeface="Verdana" charset="0"/>
                <a:cs typeface="Arial" panose="020B0604020202020204" pitchFamily="34" charset="0"/>
              </a:rPr>
              <a:t>Relationship Manager</a:t>
            </a:r>
          </a:p>
          <a:p>
            <a:pPr>
              <a:lnSpc>
                <a:spcPct val="100000"/>
              </a:lnSpc>
            </a:pPr>
            <a:r>
              <a:rPr lang="en-US" sz="1400" dirty="0">
                <a:solidFill>
                  <a:schemeClr val="tx2"/>
                </a:solidFill>
                <a:latin typeface="Arial" panose="020B0604020202020204" pitchFamily="34" charset="0"/>
                <a:ea typeface="Verdana" charset="0"/>
                <a:cs typeface="Arial" panose="020B0604020202020204" pitchFamily="34" charset="0"/>
              </a:rPr>
              <a:t>203-893-8718</a:t>
            </a:r>
          </a:p>
          <a:p>
            <a:pPr>
              <a:lnSpc>
                <a:spcPct val="100000"/>
              </a:lnSpc>
            </a:pPr>
            <a:r>
              <a:rPr lang="en-US" sz="1400" dirty="0">
                <a:solidFill>
                  <a:schemeClr val="tx2"/>
                </a:solidFill>
                <a:latin typeface="Arial" panose="020B0604020202020204" pitchFamily="34" charset="0"/>
                <a:ea typeface="Verdana" charset="0"/>
                <a:cs typeface="Arial" panose="020B0604020202020204" pitchFamily="34" charset="0"/>
              </a:rPr>
              <a:t>Michael.lye@td.com</a:t>
            </a:r>
            <a:endParaRPr lang="en-US" sz="1400" dirty="0">
              <a:solidFill>
                <a:schemeClr val="tx1">
                  <a:lumMod val="65000"/>
                  <a:lumOff val="35000"/>
                </a:schemeClr>
              </a:solidFill>
              <a:latin typeface="Arial" panose="020B0604020202020204" pitchFamily="34" charset="0"/>
              <a:ea typeface="Verdana" charset="0"/>
              <a:cs typeface="Arial" panose="020B0604020202020204" pitchFamily="34" charset="0"/>
            </a:endParaRPr>
          </a:p>
        </p:txBody>
      </p:sp>
      <p:pic>
        <p:nvPicPr>
          <p:cNvPr id="37" name="Picture 36">
            <a:extLst>
              <a:ext uri="{FF2B5EF4-FFF2-40B4-BE49-F238E27FC236}">
                <a16:creationId xmlns:a16="http://schemas.microsoft.com/office/drawing/2014/main" id="{2BEB63AB-7F97-634B-8E8B-950027F820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62312" y="2229581"/>
            <a:ext cx="1268874" cy="1271367"/>
          </a:xfrm>
          <a:prstGeom prst="rect">
            <a:avLst/>
          </a:prstGeom>
          <a:ln w="114300">
            <a:noFill/>
            <a:miter lim="800000"/>
          </a:ln>
        </p:spPr>
      </p:pic>
      <p:pic>
        <p:nvPicPr>
          <p:cNvPr id="3" name="Picture 2">
            <a:extLst>
              <a:ext uri="{FF2B5EF4-FFF2-40B4-BE49-F238E27FC236}">
                <a16:creationId xmlns:a16="http://schemas.microsoft.com/office/drawing/2014/main" id="{0573B879-63C5-4054-A7A7-3DF1E992C35B}"/>
              </a:ext>
            </a:extLst>
          </p:cNvPr>
          <p:cNvPicPr>
            <a:picLocks noChangeAspect="1"/>
          </p:cNvPicPr>
          <p:nvPr/>
        </p:nvPicPr>
        <p:blipFill>
          <a:blip r:embed="rId5"/>
          <a:stretch>
            <a:fillRect/>
          </a:stretch>
        </p:blipFill>
        <p:spPr>
          <a:xfrm rot="10800000" flipV="1">
            <a:off x="676015" y="1957108"/>
            <a:ext cx="1268874" cy="1586093"/>
          </a:xfrm>
          <a:prstGeom prst="rect">
            <a:avLst/>
          </a:prstGeom>
        </p:spPr>
      </p:pic>
      <p:pic>
        <p:nvPicPr>
          <p:cNvPr id="2" name="Picture 1">
            <a:extLst>
              <a:ext uri="{FF2B5EF4-FFF2-40B4-BE49-F238E27FC236}">
                <a16:creationId xmlns:a16="http://schemas.microsoft.com/office/drawing/2014/main" id="{BE83EAFB-7DD7-4F16-B89C-3EF97FCD85DA}"/>
              </a:ext>
            </a:extLst>
          </p:cNvPr>
          <p:cNvPicPr>
            <a:picLocks noChangeAspect="1"/>
          </p:cNvPicPr>
          <p:nvPr/>
        </p:nvPicPr>
        <p:blipFill>
          <a:blip r:embed="rId6"/>
          <a:stretch>
            <a:fillRect/>
          </a:stretch>
        </p:blipFill>
        <p:spPr>
          <a:xfrm>
            <a:off x="4897954" y="1957107"/>
            <a:ext cx="1588569" cy="1621769"/>
          </a:xfrm>
          <a:prstGeom prst="rect">
            <a:avLst/>
          </a:prstGeom>
        </p:spPr>
      </p:pic>
    </p:spTree>
    <p:extLst>
      <p:ext uri="{BB962C8B-B14F-4D97-AF65-F5344CB8AC3E}">
        <p14:creationId xmlns:p14="http://schemas.microsoft.com/office/powerpoint/2010/main" val="24465083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A1A18-77EF-CF41-A323-7080E09D2D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23408" y="-11670"/>
            <a:ext cx="2320591" cy="926069"/>
          </a:xfrm>
          <a:prstGeom prst="rect">
            <a:avLst/>
          </a:prstGeom>
        </p:spPr>
      </p:pic>
      <p:sp>
        <p:nvSpPr>
          <p:cNvPr id="24" name="Rectangle 23">
            <a:extLst>
              <a:ext uri="{FF2B5EF4-FFF2-40B4-BE49-F238E27FC236}">
                <a16:creationId xmlns:a16="http://schemas.microsoft.com/office/drawing/2014/main" id="{3976A99D-5F26-3C45-A4EC-C9E4D980F6F7}"/>
              </a:ext>
            </a:extLst>
          </p:cNvPr>
          <p:cNvSpPr/>
          <p:nvPr/>
        </p:nvSpPr>
        <p:spPr>
          <a:xfrm>
            <a:off x="6826828" y="1212180"/>
            <a:ext cx="1838376" cy="1208304"/>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4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mj-ea"/>
              <a:cs typeface="+mj-cs"/>
              <a:sym typeface="Gill Sans"/>
            </a:endParaRPr>
          </a:p>
        </p:txBody>
      </p:sp>
      <p:sp>
        <p:nvSpPr>
          <p:cNvPr id="15" name="Rectangle 14">
            <a:extLst>
              <a:ext uri="{FF2B5EF4-FFF2-40B4-BE49-F238E27FC236}">
                <a16:creationId xmlns:a16="http://schemas.microsoft.com/office/drawing/2014/main" id="{F51D00D7-3A94-8A4C-9003-A0D6945BFB74}"/>
              </a:ext>
            </a:extLst>
          </p:cNvPr>
          <p:cNvSpPr/>
          <p:nvPr/>
        </p:nvSpPr>
        <p:spPr>
          <a:xfrm>
            <a:off x="5595707" y="2991768"/>
            <a:ext cx="3077739" cy="3024762"/>
          </a:xfrm>
          <a:prstGeom prst="rect">
            <a:avLst/>
          </a:prstGeom>
          <a:solidFill>
            <a:schemeClr val="bg1"/>
          </a:solidFill>
          <a:ln w="76200" cap="flat">
            <a:solidFill>
              <a:srgbClr val="55B947"/>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077" tIns="39077" rIns="39077" bIns="39077" numCol="1" spcCol="38100" rtlCol="0" anchor="ctr">
            <a:noAutofit/>
          </a:bodyPr>
          <a:lstStyle/>
          <a:p>
            <a:pPr marL="0" marR="0" lvl="0" indent="0" algn="ctr" defTabSz="634921" rtl="0" eaLnBrk="1" fontAlgn="auto" latinLnBrk="0" hangingPunct="0">
              <a:lnSpc>
                <a:spcPct val="100000"/>
              </a:lnSpc>
              <a:spcBef>
                <a:spcPts val="0"/>
              </a:spcBef>
              <a:spcAft>
                <a:spcPts val="0"/>
              </a:spcAft>
              <a:buClrTx/>
              <a:buSzTx/>
              <a:buFontTx/>
              <a:buNone/>
              <a:tabLst/>
              <a:defRPr/>
            </a:pPr>
            <a:endParaRPr kumimoji="0" lang="en-US" sz="3231"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mj-ea"/>
              <a:cs typeface="+mj-cs"/>
              <a:sym typeface="Gill Sans"/>
            </a:endParaRPr>
          </a:p>
        </p:txBody>
      </p:sp>
      <p:sp>
        <p:nvSpPr>
          <p:cNvPr id="16" name="Rectangle 15">
            <a:extLst>
              <a:ext uri="{FF2B5EF4-FFF2-40B4-BE49-F238E27FC236}">
                <a16:creationId xmlns:a16="http://schemas.microsoft.com/office/drawing/2014/main" id="{59139EAE-DEEB-E343-8604-C1EBEF4A71EE}"/>
              </a:ext>
            </a:extLst>
          </p:cNvPr>
          <p:cNvSpPr/>
          <p:nvPr/>
        </p:nvSpPr>
        <p:spPr>
          <a:xfrm>
            <a:off x="370097" y="2659968"/>
            <a:ext cx="5057590" cy="3858768"/>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4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mj-ea"/>
              <a:cs typeface="+mj-cs"/>
              <a:sym typeface="Gill Sans"/>
            </a:endParaRPr>
          </a:p>
        </p:txBody>
      </p:sp>
      <p:sp>
        <p:nvSpPr>
          <p:cNvPr id="3" name="Text Placeholder 2">
            <a:extLst>
              <a:ext uri="{FF2B5EF4-FFF2-40B4-BE49-F238E27FC236}">
                <a16:creationId xmlns:a16="http://schemas.microsoft.com/office/drawing/2014/main" id="{474106F5-EB41-3B4A-A190-0A74B26AB442}"/>
              </a:ext>
            </a:extLst>
          </p:cNvPr>
          <p:cNvSpPr>
            <a:spLocks noGrp="1"/>
          </p:cNvSpPr>
          <p:nvPr>
            <p:ph type="body" sz="quarter" idx="10"/>
          </p:nvPr>
        </p:nvSpPr>
        <p:spPr>
          <a:xfrm>
            <a:off x="370097" y="1169647"/>
            <a:ext cx="6063360" cy="1208304"/>
          </a:xfrm>
        </p:spPr>
        <p:txBody>
          <a:bodyPr/>
          <a:lstStyle/>
          <a:p>
            <a:pPr>
              <a:lnSpc>
                <a:spcPct val="125000"/>
              </a:lnSpc>
            </a:pPr>
            <a:r>
              <a:rPr lang="en-US" dirty="0">
                <a:latin typeface="+mn-lt"/>
              </a:rPr>
              <a:t>We offer a comprehensive suite of commercial real estate credit, deposit and treasury management solutions that our CRE team will customize for your client's specific needs. Our offerings span across all asset classes via various loan products and terms. In addition to our relationship-centric approach, we are also deeply dedicated to the communities we serve and actively invest in projects that encourage growth in economically distressed markets.</a:t>
            </a:r>
          </a:p>
        </p:txBody>
      </p:sp>
      <p:sp>
        <p:nvSpPr>
          <p:cNvPr id="2" name="Title 1">
            <a:extLst>
              <a:ext uri="{FF2B5EF4-FFF2-40B4-BE49-F238E27FC236}">
                <a16:creationId xmlns:a16="http://schemas.microsoft.com/office/drawing/2014/main" id="{6E5E7937-25B5-F441-B1EE-7FBD5E08C990}"/>
              </a:ext>
            </a:extLst>
          </p:cNvPr>
          <p:cNvSpPr>
            <a:spLocks noGrp="1"/>
          </p:cNvSpPr>
          <p:nvPr>
            <p:ph type="title"/>
          </p:nvPr>
        </p:nvSpPr>
        <p:spPr>
          <a:prstGeom prst="rect">
            <a:avLst/>
          </a:prstGeom>
        </p:spPr>
        <p:txBody>
          <a:bodyPr/>
          <a:lstStyle/>
          <a:p>
            <a:r>
              <a:rPr lang="en-US">
                <a:latin typeface="+mn-lt"/>
              </a:rPr>
              <a:t>Commercial Real Estate</a:t>
            </a:r>
          </a:p>
        </p:txBody>
      </p:sp>
      <p:sp>
        <p:nvSpPr>
          <p:cNvPr id="19" name="Title 5">
            <a:extLst>
              <a:ext uri="{FF2B5EF4-FFF2-40B4-BE49-F238E27FC236}">
                <a16:creationId xmlns:a16="http://schemas.microsoft.com/office/drawing/2014/main" id="{2C9937EF-AEF9-934B-B63D-18F69C09D6F5}"/>
              </a:ext>
            </a:extLst>
          </p:cNvPr>
          <p:cNvSpPr txBox="1">
            <a:spLocks/>
          </p:cNvSpPr>
          <p:nvPr/>
        </p:nvSpPr>
        <p:spPr>
          <a:xfrm>
            <a:off x="555163" y="3432166"/>
            <a:ext cx="2302190" cy="215444"/>
          </a:xfrm>
          <a:prstGeom prst="rect">
            <a:avLst/>
          </a:prstGeom>
        </p:spPr>
        <p:txBody>
          <a:bodyPr wrap="square" lIns="0" tIns="0" rIns="0" bIns="0">
            <a:spAutoFit/>
          </a:bodyPr>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pPr marL="0" marR="0" lvl="0" indent="0" algn="l" defTabSz="171482" rtl="0" eaLnBrk="1" fontAlgn="auto" latinLnBrk="0" hangingPunct="0">
              <a:lnSpc>
                <a:spcPct val="100000"/>
              </a:lnSpc>
              <a:spcBef>
                <a:spcPts val="0"/>
              </a:spcBef>
              <a:spcAft>
                <a:spcPts val="300"/>
              </a:spcAft>
              <a:buClrTx/>
              <a:buSzTx/>
              <a:buFontTx/>
              <a:buNone/>
              <a:tabLst/>
              <a:defRPr/>
            </a:pPr>
            <a:r>
              <a:rPr kumimoji="0" lang="en-US" sz="1400" b="0" i="0" u="none" strike="noStrike" kern="1500" cap="none" spc="8" normalizeH="0" baseline="0" noProof="0" dirty="0">
                <a:ln>
                  <a:noFill/>
                </a:ln>
                <a:solidFill>
                  <a:srgbClr val="008A00"/>
                </a:solidFill>
                <a:effectLst/>
                <a:uLnTx/>
                <a:uFillTx/>
                <a:latin typeface="Arial"/>
                <a:ea typeface="Verdana" panose="020B0604030504040204" pitchFamily="34" charset="0"/>
                <a:cs typeface="Arial" panose="020B0604020202020204" pitchFamily="34" charset="0"/>
                <a:sym typeface="Helvetica"/>
              </a:rPr>
              <a:t>Loans</a:t>
            </a:r>
          </a:p>
        </p:txBody>
      </p:sp>
      <p:sp>
        <p:nvSpPr>
          <p:cNvPr id="20" name="Title 5">
            <a:extLst>
              <a:ext uri="{FF2B5EF4-FFF2-40B4-BE49-F238E27FC236}">
                <a16:creationId xmlns:a16="http://schemas.microsoft.com/office/drawing/2014/main" id="{2C9937EF-AEF9-934B-B63D-18F69C09D6F5}"/>
              </a:ext>
            </a:extLst>
          </p:cNvPr>
          <p:cNvSpPr txBox="1">
            <a:spLocks/>
          </p:cNvSpPr>
          <p:nvPr/>
        </p:nvSpPr>
        <p:spPr>
          <a:xfrm>
            <a:off x="3004635" y="3428098"/>
            <a:ext cx="2214495" cy="215444"/>
          </a:xfrm>
          <a:prstGeom prst="rect">
            <a:avLst/>
          </a:prstGeom>
        </p:spPr>
        <p:txBody>
          <a:bodyPr wrap="square" lIns="0" tIns="0" rIns="0" bIns="0">
            <a:spAutoFit/>
          </a:bodyPr>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pPr marL="0" marR="0" lvl="0" indent="0" algn="l" defTabSz="171482" rtl="0" eaLnBrk="1" fontAlgn="auto" latinLnBrk="0" hangingPunct="0">
              <a:lnSpc>
                <a:spcPct val="100000"/>
              </a:lnSpc>
              <a:spcBef>
                <a:spcPts val="0"/>
              </a:spcBef>
              <a:spcAft>
                <a:spcPts val="300"/>
              </a:spcAft>
              <a:buClrTx/>
              <a:buSzTx/>
              <a:buFontTx/>
              <a:buNone/>
              <a:tabLst/>
              <a:defRPr/>
            </a:pPr>
            <a:r>
              <a:rPr kumimoji="0" lang="en-US" sz="1400" b="0" i="0" u="none" strike="noStrike" kern="1500" cap="none" spc="8" normalizeH="0" baseline="0" noProof="0">
                <a:ln>
                  <a:noFill/>
                </a:ln>
                <a:solidFill>
                  <a:srgbClr val="008A00"/>
                </a:solidFill>
                <a:effectLst/>
                <a:uLnTx/>
                <a:uFillTx/>
                <a:latin typeface="Arial"/>
                <a:ea typeface="Verdana" panose="020B0604030504040204" pitchFamily="34" charset="0"/>
                <a:cs typeface="Arial" panose="020B0604020202020204" pitchFamily="34" charset="0"/>
                <a:sym typeface="Helvetica"/>
              </a:rPr>
              <a:t>Tax Credit Offerings</a:t>
            </a:r>
          </a:p>
        </p:txBody>
      </p:sp>
      <p:sp>
        <p:nvSpPr>
          <p:cNvPr id="21" name="TextBox 20">
            <a:extLst>
              <a:ext uri="{FF2B5EF4-FFF2-40B4-BE49-F238E27FC236}">
                <a16:creationId xmlns:a16="http://schemas.microsoft.com/office/drawing/2014/main" id="{3DC06165-6F9B-5040-B49D-CCD9FBAEA50D}"/>
              </a:ext>
            </a:extLst>
          </p:cNvPr>
          <p:cNvSpPr txBox="1"/>
          <p:nvPr/>
        </p:nvSpPr>
        <p:spPr>
          <a:xfrm>
            <a:off x="555161" y="3659760"/>
            <a:ext cx="2178955" cy="1523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20040" rtlCol="0" anchor="t">
            <a:noAutofit/>
          </a:bodyPr>
          <a:lstStyle/>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dirty="0">
                <a:ln>
                  <a:noFill/>
                </a:ln>
                <a:solidFill>
                  <a:srgbClr val="333333"/>
                </a:solidFill>
                <a:effectLst/>
                <a:uLnTx/>
                <a:uFillTx/>
                <a:latin typeface="Arial"/>
                <a:ea typeface="Verdana" panose="020B0604030504040204" pitchFamily="34" charset="0"/>
                <a:cs typeface="Arial" panose="020B0604020202020204" pitchFamily="34" charset="0"/>
                <a:sym typeface="Gill Sans"/>
              </a:rPr>
              <a:t>Long-term Fixed and Variable Rate Loans</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dirty="0">
                <a:ln>
                  <a:noFill/>
                </a:ln>
                <a:solidFill>
                  <a:srgbClr val="333333"/>
                </a:solidFill>
                <a:effectLst/>
                <a:uLnTx/>
                <a:uFillTx/>
                <a:latin typeface="Arial"/>
                <a:ea typeface="Verdana" panose="020B0604030504040204" pitchFamily="34" charset="0"/>
                <a:cs typeface="Arial" panose="020B0604020202020204" pitchFamily="34" charset="0"/>
                <a:sym typeface="Gill Sans"/>
              </a:rPr>
              <a:t>Bridge Loans</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dirty="0">
                <a:ln>
                  <a:noFill/>
                </a:ln>
                <a:solidFill>
                  <a:srgbClr val="333333"/>
                </a:solidFill>
                <a:effectLst/>
                <a:uLnTx/>
                <a:uFillTx/>
                <a:latin typeface="Arial"/>
                <a:ea typeface="Verdana" panose="020B0604030504040204" pitchFamily="34" charset="0"/>
                <a:cs typeface="Arial" panose="020B0604020202020204" pitchFamily="34" charset="0"/>
                <a:sym typeface="Gill Sans"/>
              </a:rPr>
              <a:t>Construction Loans</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dirty="0">
                <a:ln>
                  <a:noFill/>
                </a:ln>
                <a:solidFill>
                  <a:srgbClr val="333333"/>
                </a:solidFill>
                <a:effectLst/>
                <a:uLnTx/>
                <a:uFillTx/>
                <a:latin typeface="Arial"/>
                <a:ea typeface="Verdana" panose="020B0604030504040204" pitchFamily="34" charset="0"/>
                <a:cs typeface="Arial" panose="020B0604020202020204" pitchFamily="34" charset="0"/>
                <a:sym typeface="Gill Sans"/>
              </a:rPr>
              <a:t>Construction Loans with Mini-Perm Options</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dirty="0">
                <a:ln>
                  <a:noFill/>
                </a:ln>
                <a:solidFill>
                  <a:srgbClr val="333333"/>
                </a:solidFill>
                <a:effectLst/>
                <a:uLnTx/>
                <a:uFillTx/>
                <a:latin typeface="Arial"/>
                <a:ea typeface="Verdana" panose="020B0604030504040204" pitchFamily="34" charset="0"/>
                <a:cs typeface="Arial" panose="020B0604020202020204" pitchFamily="34" charset="0"/>
                <a:sym typeface="Gill Sans"/>
              </a:rPr>
              <a:t>Mortgage Loans (floating and fixed, up to 10 years)</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dirty="0">
                <a:ln>
                  <a:noFill/>
                </a:ln>
                <a:solidFill>
                  <a:srgbClr val="333333"/>
                </a:solidFill>
                <a:effectLst/>
                <a:uLnTx/>
                <a:uFillTx/>
                <a:latin typeface="Arial"/>
                <a:ea typeface="Verdana" panose="020B0604030504040204" pitchFamily="34" charset="0"/>
                <a:cs typeface="Arial" panose="020B0604020202020204" pitchFamily="34" charset="0"/>
                <a:sym typeface="Gill Sans"/>
              </a:rPr>
              <a:t>Bond-Supporting Letters of Credit</a:t>
            </a:r>
          </a:p>
        </p:txBody>
      </p:sp>
      <p:sp>
        <p:nvSpPr>
          <p:cNvPr id="22" name="TextBox 21">
            <a:extLst>
              <a:ext uri="{FF2B5EF4-FFF2-40B4-BE49-F238E27FC236}">
                <a16:creationId xmlns:a16="http://schemas.microsoft.com/office/drawing/2014/main" id="{3DC06165-6F9B-5040-B49D-CCD9FBAEA50D}"/>
              </a:ext>
            </a:extLst>
          </p:cNvPr>
          <p:cNvSpPr txBox="1"/>
          <p:nvPr/>
        </p:nvSpPr>
        <p:spPr>
          <a:xfrm>
            <a:off x="3033209" y="3659887"/>
            <a:ext cx="2178955" cy="6177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20040" rtlCol="0" anchor="t">
            <a:noAutofit/>
          </a:bodyPr>
          <a:lstStyle/>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Low Income Housing Tax Credit</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New Markets Tax Credit</a:t>
            </a:r>
          </a:p>
        </p:txBody>
      </p:sp>
      <p:sp>
        <p:nvSpPr>
          <p:cNvPr id="23" name="Title 5">
            <a:extLst>
              <a:ext uri="{FF2B5EF4-FFF2-40B4-BE49-F238E27FC236}">
                <a16:creationId xmlns:a16="http://schemas.microsoft.com/office/drawing/2014/main" id="{2C9937EF-AEF9-934B-B63D-18F69C09D6F5}"/>
              </a:ext>
            </a:extLst>
          </p:cNvPr>
          <p:cNvSpPr txBox="1">
            <a:spLocks/>
          </p:cNvSpPr>
          <p:nvPr/>
        </p:nvSpPr>
        <p:spPr>
          <a:xfrm>
            <a:off x="5833637" y="3265913"/>
            <a:ext cx="2780614" cy="2646878"/>
          </a:xfrm>
          <a:prstGeom prst="rect">
            <a:avLst/>
          </a:prstGeom>
        </p:spPr>
        <p:txBody>
          <a:bodyPr wrap="square" lIns="0" tIns="0" rIns="0" bIns="0">
            <a:spAutoFit/>
          </a:bodyPr>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pPr marL="0" marR="0" lvl="0" indent="0" algn="l" defTabSz="171482" rtl="0" eaLnBrk="1" fontAlgn="auto" latinLnBrk="0" hangingPunct="0">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srgbClr val="008A00"/>
                </a:solidFill>
                <a:effectLst/>
                <a:uLnTx/>
                <a:uFillTx/>
                <a:latin typeface="Arial"/>
                <a:ea typeface="Verdana" charset="0"/>
                <a:cs typeface="Arial" panose="020B0604020202020204" pitchFamily="34" charset="0"/>
                <a:sym typeface="Gill Sans"/>
              </a:rPr>
              <a:t>Our industry experts serve a wide range of clients.</a:t>
            </a:r>
          </a:p>
          <a:p>
            <a:pPr marL="171450" marR="0" lvl="1" indent="-171450" algn="l" defTabSz="222954" rtl="0" eaLnBrk="1" fontAlgn="auto" latinLnBrk="0" hangingPunct="1">
              <a:lnSpc>
                <a:spcPct val="100000"/>
              </a:lnSpc>
              <a:spcBef>
                <a:spcPts val="6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t>Local, Regional and National Developers and Owners</a:t>
            </a:r>
          </a:p>
          <a:p>
            <a:pPr marL="171450" marR="0" lvl="1" indent="-171450" algn="l" defTabSz="222954" rtl="0" eaLnBrk="1" fontAlgn="auto" latinLnBrk="0" hangingPunct="1">
              <a:lnSpc>
                <a:spcPct val="100000"/>
              </a:lnSpc>
              <a:spcBef>
                <a:spcPts val="6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t>Real Estate Investment Trusts</a:t>
            </a:r>
          </a:p>
          <a:p>
            <a:pPr marL="171450" marR="0" lvl="1" indent="-171450" algn="l" defTabSz="222954" rtl="0" eaLnBrk="1" fontAlgn="auto" latinLnBrk="0" hangingPunct="1">
              <a:lnSpc>
                <a:spcPct val="100000"/>
              </a:lnSpc>
              <a:spcBef>
                <a:spcPts val="6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t>Private Equity Real Estate Funds</a:t>
            </a:r>
          </a:p>
          <a:p>
            <a:pPr marL="171450" marR="0" lvl="1" indent="-171450" algn="l" defTabSz="222954" rtl="0" eaLnBrk="1" fontAlgn="auto" latinLnBrk="0" hangingPunct="1">
              <a:lnSpc>
                <a:spcPct val="100000"/>
              </a:lnSpc>
              <a:spcBef>
                <a:spcPts val="6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t>DUS Lenders</a:t>
            </a:r>
          </a:p>
          <a:p>
            <a:pPr marL="171450" marR="0" lvl="1" indent="-171450" algn="l" defTabSz="222954" rtl="0" eaLnBrk="1" fontAlgn="auto" latinLnBrk="0" hangingPunct="1">
              <a:lnSpc>
                <a:spcPct val="100000"/>
              </a:lnSpc>
              <a:spcBef>
                <a:spcPts val="6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t>Community Development Firms</a:t>
            </a:r>
          </a:p>
          <a:p>
            <a:pPr marL="171450" marR="0" lvl="1" indent="-171450" algn="l" defTabSz="222954" rtl="0" eaLnBrk="1" fontAlgn="auto" latinLnBrk="0" hangingPunct="1">
              <a:lnSpc>
                <a:spcPct val="100000"/>
              </a:lnSpc>
              <a:spcBef>
                <a:spcPts val="600"/>
              </a:spcBef>
              <a:spcAft>
                <a:spcPts val="300"/>
              </a:spcAft>
              <a:buClr>
                <a:srgbClr val="008A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t>High Net-Worth Individuals and </a:t>
            </a:r>
            <a:b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br>
            <a:r>
              <a:rPr kumimoji="0" lang="en-US" sz="1050" b="0" i="0" u="none" strike="noStrike" kern="0" cap="none" spc="0" normalizeH="0" baseline="0" noProof="0">
                <a:ln>
                  <a:noFill/>
                </a:ln>
                <a:solidFill>
                  <a:srgbClr val="000000"/>
                </a:solidFill>
                <a:effectLst/>
                <a:uLnTx/>
                <a:uFillTx/>
                <a:latin typeface="Arial"/>
                <a:ea typeface="Verdana" panose="020B0604030504040204" pitchFamily="34" charset="0"/>
                <a:cs typeface="Arial" panose="020B0604020202020204" pitchFamily="34" charset="0"/>
                <a:sym typeface="Helvetica"/>
              </a:rPr>
              <a:t>Family Offices</a:t>
            </a:r>
          </a:p>
          <a:p>
            <a:pPr marL="0" marR="0" lvl="0" indent="0" algn="l" defTabSz="171482" rtl="0" eaLnBrk="1" fontAlgn="auto" latinLnBrk="0" hangingPunct="0">
              <a:lnSpc>
                <a:spcPct val="100000"/>
              </a:lnSpc>
              <a:spcBef>
                <a:spcPts val="0"/>
              </a:spcBef>
              <a:spcAft>
                <a:spcPts val="300"/>
              </a:spcAft>
              <a:buClrTx/>
              <a:buSzTx/>
              <a:buFontTx/>
              <a:buNone/>
              <a:tabLst/>
              <a:defRPr/>
            </a:pPr>
            <a:endParaRPr kumimoji="0" lang="en-US" sz="1000" b="0" i="0" u="none" strike="noStrike" kern="0" cap="none" spc="0" normalizeH="0" baseline="0" noProof="0">
              <a:ln>
                <a:noFill/>
              </a:ln>
              <a:solidFill>
                <a:srgbClr val="008A00"/>
              </a:solidFill>
              <a:effectLst/>
              <a:uLnTx/>
              <a:uFillTx/>
              <a:latin typeface="Arial" panose="020B0604020202020204" pitchFamily="34" charset="0"/>
              <a:ea typeface="Verdana" charset="0"/>
              <a:cs typeface="Arial" panose="020B0604020202020204" pitchFamily="34" charset="0"/>
              <a:sym typeface="Helvetica"/>
            </a:endParaRPr>
          </a:p>
        </p:txBody>
      </p:sp>
      <p:sp>
        <p:nvSpPr>
          <p:cNvPr id="17" name="Title 5">
            <a:extLst>
              <a:ext uri="{FF2B5EF4-FFF2-40B4-BE49-F238E27FC236}">
                <a16:creationId xmlns:a16="http://schemas.microsoft.com/office/drawing/2014/main" id="{2C9937EF-AEF9-934B-B63D-18F69C09D6F5}"/>
              </a:ext>
            </a:extLst>
          </p:cNvPr>
          <p:cNvSpPr txBox="1">
            <a:spLocks/>
          </p:cNvSpPr>
          <p:nvPr/>
        </p:nvSpPr>
        <p:spPr>
          <a:xfrm>
            <a:off x="555161" y="2877667"/>
            <a:ext cx="4663969" cy="430887"/>
          </a:xfrm>
          <a:prstGeom prst="rect">
            <a:avLst/>
          </a:prstGeom>
        </p:spPr>
        <p:txBody>
          <a:bodyPr wrap="square" lIns="0" tIns="0" rIns="0" bIns="0">
            <a:spAutoFit/>
          </a:bodyPr>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pPr marL="0" marR="0" lvl="0" indent="0" algn="l" defTabSz="171482" rtl="0" eaLnBrk="1" fontAlgn="auto" latinLnBrk="0" hangingPunct="0">
              <a:lnSpc>
                <a:spcPct val="100000"/>
              </a:lnSpc>
              <a:spcBef>
                <a:spcPts val="231"/>
              </a:spcBef>
              <a:spcAft>
                <a:spcPts val="461"/>
              </a:spcAft>
              <a:buClrTx/>
              <a:buSzTx/>
              <a:buFontTx/>
              <a:buNone/>
              <a:tabLst/>
              <a:defRPr/>
            </a:pPr>
            <a:r>
              <a:rPr kumimoji="0" lang="en-US" sz="1400" b="0" i="0" u="none" strike="noStrike" kern="0" cap="none" spc="0" normalizeH="0" baseline="0" noProof="0">
                <a:ln>
                  <a:noFill/>
                </a:ln>
                <a:solidFill>
                  <a:srgbClr val="1A5336"/>
                </a:solidFill>
                <a:effectLst/>
                <a:uLnTx/>
                <a:uFillTx/>
                <a:latin typeface="Arial"/>
                <a:ea typeface="Verdana" charset="0"/>
                <a:cs typeface="Arial" panose="020B0604020202020204" pitchFamily="34" charset="0"/>
                <a:sym typeface="Helvetica"/>
              </a:rPr>
              <a:t>We can deliver a variety of customized solutions to meet your unique needs.</a:t>
            </a:r>
          </a:p>
        </p:txBody>
      </p:sp>
      <p:sp>
        <p:nvSpPr>
          <p:cNvPr id="18" name="Title 5">
            <a:extLst>
              <a:ext uri="{FF2B5EF4-FFF2-40B4-BE49-F238E27FC236}">
                <a16:creationId xmlns:a16="http://schemas.microsoft.com/office/drawing/2014/main" id="{336DCA39-5DB3-6B46-96AF-C2067243AB0D}"/>
              </a:ext>
            </a:extLst>
          </p:cNvPr>
          <p:cNvSpPr txBox="1">
            <a:spLocks/>
          </p:cNvSpPr>
          <p:nvPr/>
        </p:nvSpPr>
        <p:spPr>
          <a:xfrm>
            <a:off x="6826828" y="1995544"/>
            <a:ext cx="1838376" cy="307777"/>
          </a:xfrm>
          <a:prstGeom prst="rect">
            <a:avLst/>
          </a:prstGeom>
        </p:spPr>
        <p:txBody>
          <a:bodyPr wrap="square" lIns="0" tIns="0" rIns="0" bIns="0">
            <a:spAutoFit/>
          </a:bodyPr>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pPr marL="0" marR="0" lvl="0" indent="0" algn="ctr" defTabSz="171482" rtl="0" eaLnBrk="1" fontAlgn="auto" latinLnBrk="0" hangingPunct="0">
              <a:lnSpc>
                <a:spcPct val="100000"/>
              </a:lnSpc>
              <a:spcBef>
                <a:spcPts val="0"/>
              </a:spcBef>
              <a:spcAft>
                <a:spcPts val="300"/>
              </a:spcAft>
              <a:buClrTx/>
              <a:buSzTx/>
              <a:buFontTx/>
              <a:buNone/>
              <a:tabLst/>
              <a:defRPr/>
            </a:pPr>
            <a:r>
              <a:rPr kumimoji="0" lang="en-US" sz="1000" b="0" i="0" u="none" strike="noStrike" kern="0" cap="none" spc="0" normalizeH="0" baseline="0" noProof="0">
                <a:ln>
                  <a:noFill/>
                </a:ln>
                <a:solidFill>
                  <a:srgbClr val="008A00"/>
                </a:solidFill>
                <a:effectLst/>
                <a:uLnTx/>
                <a:uFillTx/>
                <a:latin typeface="Arial"/>
                <a:ea typeface="Verdana" charset="0"/>
                <a:cs typeface="Arial" panose="020B0604020202020204" pitchFamily="34" charset="0"/>
                <a:sym typeface="Helvetica"/>
              </a:rPr>
              <a:t>TD received an </a:t>
            </a:r>
            <a:br>
              <a:rPr kumimoji="0" lang="en-US" sz="1000" b="0" i="0" u="none" strike="noStrike" kern="0" cap="none" spc="0" normalizeH="0" baseline="0" noProof="0">
                <a:ln>
                  <a:noFill/>
                </a:ln>
                <a:solidFill>
                  <a:srgbClr val="008A00"/>
                </a:solidFill>
                <a:effectLst/>
                <a:uLnTx/>
                <a:uFillTx/>
                <a:latin typeface="Arial"/>
                <a:ea typeface="Verdana" charset="0"/>
                <a:cs typeface="Arial" panose="020B0604020202020204" pitchFamily="34" charset="0"/>
                <a:sym typeface="Helvetica"/>
              </a:rPr>
            </a:br>
            <a:r>
              <a:rPr kumimoji="0" lang="en-US" sz="1000" b="0" i="0" u="none" strike="noStrike" kern="0" cap="none" spc="0" normalizeH="0" baseline="0" noProof="0">
                <a:ln>
                  <a:noFill/>
                </a:ln>
                <a:solidFill>
                  <a:srgbClr val="008A00"/>
                </a:solidFill>
                <a:effectLst/>
                <a:uLnTx/>
                <a:uFillTx/>
                <a:latin typeface="Arial"/>
                <a:ea typeface="Verdana" charset="0"/>
                <a:cs typeface="Arial" panose="020B0604020202020204" pitchFamily="34" charset="0"/>
                <a:sym typeface="Helvetica"/>
              </a:rPr>
              <a:t>Outstanding Rating</a:t>
            </a:r>
          </a:p>
        </p:txBody>
      </p:sp>
      <p:pic>
        <p:nvPicPr>
          <p:cNvPr id="6" name="Picture 5">
            <a:extLst>
              <a:ext uri="{FF2B5EF4-FFF2-40B4-BE49-F238E27FC236}">
                <a16:creationId xmlns:a16="http://schemas.microsoft.com/office/drawing/2014/main" id="{F8F770BF-831D-DD4A-B850-DB35E035DB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4577" y="1381475"/>
            <a:ext cx="1219200" cy="517265"/>
          </a:xfrm>
          <a:prstGeom prst="rect">
            <a:avLst/>
          </a:prstGeom>
        </p:spPr>
      </p:pic>
      <p:sp>
        <p:nvSpPr>
          <p:cNvPr id="26" name="Rectangle 25">
            <a:extLst>
              <a:ext uri="{FF2B5EF4-FFF2-40B4-BE49-F238E27FC236}">
                <a16:creationId xmlns:a16="http://schemas.microsoft.com/office/drawing/2014/main" id="{E641CD42-8299-42C9-A5A7-3091CA4E51BC}"/>
              </a:ext>
            </a:extLst>
          </p:cNvPr>
          <p:cNvSpPr/>
          <p:nvPr/>
        </p:nvSpPr>
        <p:spPr>
          <a:xfrm>
            <a:off x="2928708" y="4444522"/>
            <a:ext cx="2403783" cy="1197251"/>
          </a:xfrm>
          <a:prstGeom prst="rect">
            <a:avLst/>
          </a:prstGeom>
        </p:spPr>
        <p:txBody>
          <a:bodyPr wrap="square">
            <a:spAutoFit/>
          </a:bodyPr>
          <a:lstStyle/>
          <a:p>
            <a:pPr marL="0" marR="0" lvl="0" indent="0" algn="l" defTabSz="171482" rtl="0" eaLnBrk="1" fontAlgn="auto" latinLnBrk="0" hangingPunct="0">
              <a:lnSpc>
                <a:spcPct val="100000"/>
              </a:lnSpc>
              <a:spcBef>
                <a:spcPts val="0"/>
              </a:spcBef>
              <a:spcAft>
                <a:spcPts val="300"/>
              </a:spcAft>
              <a:buClrTx/>
              <a:buSzTx/>
              <a:buFontTx/>
              <a:buNone/>
              <a:tabLst/>
              <a:defRPr/>
            </a:pPr>
            <a:r>
              <a:rPr kumimoji="0" lang="en-US" sz="1400" b="0" i="0" u="none" strike="noStrike" kern="1500" cap="none" spc="8" normalizeH="0" baseline="0" noProof="0">
                <a:ln>
                  <a:noFill/>
                </a:ln>
                <a:solidFill>
                  <a:srgbClr val="008A00"/>
                </a:solidFill>
                <a:effectLst/>
                <a:uLnTx/>
                <a:uFillTx/>
                <a:latin typeface="Arial"/>
                <a:ea typeface="Verdana" panose="020B0604030504040204" pitchFamily="34" charset="0"/>
                <a:cs typeface="Arial" panose="020B0604020202020204" pitchFamily="34" charset="0"/>
                <a:sym typeface="Gill Sans"/>
              </a:rPr>
              <a:t>TD Securities Offerings </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Derivatives/Interest Rate Hedging</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Syndications</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Public &amp; Private Debt Placements</a:t>
            </a:r>
          </a:p>
          <a:p>
            <a:pPr marL="137160" marR="0" lvl="1" indent="-137160" algn="l" defTabSz="309524" rtl="0" eaLnBrk="1" fontAlgn="auto" latinLnBrk="0" hangingPunct="1">
              <a:lnSpc>
                <a:spcPct val="90000"/>
              </a:lnSpc>
              <a:spcBef>
                <a:spcPts val="300"/>
              </a:spcBef>
              <a:spcAft>
                <a:spcPts val="300"/>
              </a:spcAft>
              <a:buClr>
                <a:srgbClr val="008A00"/>
              </a:buClr>
              <a:buSzPct val="100000"/>
              <a:buFont typeface="Arial"/>
              <a:buChar char="•"/>
              <a:tabLst/>
              <a:defRPr/>
            </a:pPr>
            <a:r>
              <a:rPr kumimoji="0" lang="en-US" sz="1050" b="0" i="0" u="none" strike="noStrike" kern="1500" cap="none" spc="8" normalizeH="0" baseline="0" noProof="0">
                <a:ln>
                  <a:noFill/>
                </a:ln>
                <a:solidFill>
                  <a:srgbClr val="333333"/>
                </a:solidFill>
                <a:effectLst/>
                <a:uLnTx/>
                <a:uFillTx/>
                <a:latin typeface="Arial"/>
                <a:ea typeface="Verdana" panose="020B0604030504040204" pitchFamily="34" charset="0"/>
                <a:cs typeface="Arial" panose="020B0604020202020204" pitchFamily="34" charset="0"/>
                <a:sym typeface="Helvetica"/>
              </a:rPr>
              <a:t>Equity Capital Markets</a:t>
            </a:r>
          </a:p>
        </p:txBody>
      </p:sp>
    </p:spTree>
    <p:extLst>
      <p:ext uri="{BB962C8B-B14F-4D97-AF65-F5344CB8AC3E}">
        <p14:creationId xmlns:p14="http://schemas.microsoft.com/office/powerpoint/2010/main" val="35488351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2C20D-8C1E-A247-8862-040B5CA252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579200"/>
            <a:ext cx="8625519" cy="781264"/>
          </a:xfrm>
          <a:prstGeom prst="rect">
            <a:avLst/>
          </a:prstGeom>
          <a:solidFill>
            <a:schemeClr val="bg1"/>
          </a:solidFill>
          <a:ln>
            <a:noFill/>
          </a:ln>
        </p:spPr>
      </p:pic>
      <p:sp>
        <p:nvSpPr>
          <p:cNvPr id="2" name="Title 1">
            <a:extLst>
              <a:ext uri="{FF2B5EF4-FFF2-40B4-BE49-F238E27FC236}">
                <a16:creationId xmlns:a16="http://schemas.microsoft.com/office/drawing/2014/main" id="{2C1AB3F1-3962-5E46-B207-2D9492211ECE}"/>
              </a:ext>
            </a:extLst>
          </p:cNvPr>
          <p:cNvSpPr>
            <a:spLocks noGrp="1"/>
          </p:cNvSpPr>
          <p:nvPr>
            <p:ph type="title"/>
          </p:nvPr>
        </p:nvSpPr>
        <p:spPr/>
        <p:txBody>
          <a:bodyPr/>
          <a:lstStyle/>
          <a:p>
            <a:r>
              <a:rPr lang="en-US">
                <a:solidFill>
                  <a:schemeClr val="bg1"/>
                </a:solidFill>
              </a:rPr>
              <a:t>Small Business Administration Loans</a:t>
            </a:r>
          </a:p>
        </p:txBody>
      </p:sp>
      <p:sp>
        <p:nvSpPr>
          <p:cNvPr id="15" name="Rectangle 14">
            <a:extLst>
              <a:ext uri="{FF2B5EF4-FFF2-40B4-BE49-F238E27FC236}">
                <a16:creationId xmlns:a16="http://schemas.microsoft.com/office/drawing/2014/main" id="{66FA9E84-8477-1741-B3B3-3FC923AB0BD1}"/>
              </a:ext>
            </a:extLst>
          </p:cNvPr>
          <p:cNvSpPr/>
          <p:nvPr/>
        </p:nvSpPr>
        <p:spPr>
          <a:xfrm>
            <a:off x="685800" y="3738443"/>
            <a:ext cx="7081092" cy="1941046"/>
          </a:xfrm>
          <a:prstGeom prst="rect">
            <a:avLst/>
          </a:prstGeom>
          <a:solidFill>
            <a:schemeClr val="bg1">
              <a:lumMod val="95000"/>
            </a:schemeClr>
          </a:solidFill>
          <a:ln w="508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4" name="Rectangle 3">
            <a:extLst>
              <a:ext uri="{FF2B5EF4-FFF2-40B4-BE49-F238E27FC236}">
                <a16:creationId xmlns:a16="http://schemas.microsoft.com/office/drawing/2014/main" id="{AB49D9FA-4F7C-B644-8C80-DC0F3CCE1C1E}"/>
              </a:ext>
            </a:extLst>
          </p:cNvPr>
          <p:cNvSpPr/>
          <p:nvPr/>
        </p:nvSpPr>
        <p:spPr>
          <a:xfrm>
            <a:off x="685800" y="1708489"/>
            <a:ext cx="7367530" cy="1987404"/>
          </a:xfrm>
          <a:prstGeom prst="rect">
            <a:avLst/>
          </a:prstGeom>
        </p:spPr>
        <p:txBody>
          <a:bodyPr wrap="square" lIns="0" tIns="0" rIns="0" bIns="0">
            <a:spAutoFit/>
          </a:bodyPr>
          <a:lstStyle/>
          <a:p>
            <a:pPr>
              <a:lnSpc>
                <a:spcPct val="114000"/>
              </a:lnSpc>
              <a:spcBef>
                <a:spcPts val="600"/>
              </a:spcBef>
              <a:spcAft>
                <a:spcPts val="1200"/>
              </a:spcAft>
            </a:pP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When you're ready to expand your business, you’ll want to consider an SBA loan, which offers lower equity requirements and longer terms than conventional loans. Our SBA Business Development Officers have years of experience helping business owners secure the capital they need to grow. As a Preferred SBA Lender, we're able to guide you through the process with faster decision times and loan approvals than non-SBA preferred lenders.</a:t>
            </a:r>
          </a:p>
          <a:p>
            <a:pPr marL="137160" indent="-137160">
              <a:lnSpc>
                <a:spcPct val="114000"/>
              </a:lnSpc>
              <a:spcBef>
                <a:spcPts val="300"/>
              </a:spcBef>
              <a:spcAft>
                <a:spcPts val="600"/>
              </a:spcAft>
              <a:buFont typeface="Arial" panose="020B0604020202020204" pitchFamily="34" charset="0"/>
              <a:buChar char="•"/>
            </a:pPr>
            <a:r>
              <a:rPr lang="en-US" sz="1000" b="1" dirty="0">
                <a:solidFill>
                  <a:schemeClr val="tx1">
                    <a:lumMod val="65000"/>
                    <a:lumOff val="35000"/>
                  </a:schemeClr>
                </a:solidFill>
                <a:latin typeface="Arial" panose="020B0604020202020204" pitchFamily="34" charset="0"/>
                <a:ea typeface="Verdana" charset="0"/>
                <a:cs typeface="Arial" panose="020B0604020202020204" pitchFamily="34" charset="0"/>
              </a:rPr>
              <a:t>#1 SBA lender.</a:t>
            </a: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 TD is the top lender on the East Coast for low long-term fixed rates.</a:t>
            </a:r>
            <a:r>
              <a:rPr lang="en-US" sz="1000" baseline="30000" dirty="0">
                <a:solidFill>
                  <a:schemeClr val="tx1">
                    <a:lumMod val="65000"/>
                    <a:lumOff val="35000"/>
                  </a:schemeClr>
                </a:solidFill>
                <a:latin typeface="Arial" panose="020B0604020202020204" pitchFamily="34" charset="0"/>
                <a:ea typeface="Verdana" charset="0"/>
                <a:cs typeface="Arial" panose="020B0604020202020204" pitchFamily="34" charset="0"/>
              </a:rPr>
              <a:t>1</a:t>
            </a:r>
          </a:p>
          <a:p>
            <a:pPr marL="137160" indent="-137160">
              <a:lnSpc>
                <a:spcPct val="114000"/>
              </a:lnSpc>
              <a:spcBef>
                <a:spcPts val="300"/>
              </a:spcBef>
              <a:spcAft>
                <a:spcPts val="600"/>
              </a:spcAft>
              <a:buFont typeface="Arial" panose="020B0604020202020204" pitchFamily="34" charset="0"/>
              <a:buChar char="•"/>
            </a:pPr>
            <a:r>
              <a:rPr lang="en-US" sz="1000" b="1" dirty="0">
                <a:solidFill>
                  <a:schemeClr val="tx1">
                    <a:lumMod val="65000"/>
                    <a:lumOff val="35000"/>
                  </a:schemeClr>
                </a:solidFill>
                <a:latin typeface="Arial" panose="020B0604020202020204" pitchFamily="34" charset="0"/>
                <a:ea typeface="Verdana" charset="0"/>
                <a:cs typeface="Arial" panose="020B0604020202020204" pitchFamily="34" charset="0"/>
              </a:rPr>
              <a:t>Support.</a:t>
            </a: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 Our experienced Business Development Officers, Credit Underwriting and Closing Groups help the approval and closing process run smoothly and efficiently.</a:t>
            </a:r>
          </a:p>
          <a:p>
            <a:pPr marL="137160" indent="-137160">
              <a:lnSpc>
                <a:spcPct val="114000"/>
              </a:lnSpc>
              <a:spcBef>
                <a:spcPts val="300"/>
              </a:spcBef>
              <a:spcAft>
                <a:spcPts val="600"/>
              </a:spcAft>
              <a:buFont typeface="Arial" panose="020B0604020202020204" pitchFamily="34" charset="0"/>
              <a:buChar char="•"/>
            </a:pPr>
            <a:r>
              <a:rPr lang="en-US" sz="1000" b="1" dirty="0">
                <a:solidFill>
                  <a:schemeClr val="tx1">
                    <a:lumMod val="65000"/>
                    <a:lumOff val="35000"/>
                  </a:schemeClr>
                </a:solidFill>
                <a:latin typeface="Arial" panose="020B0604020202020204" pitchFamily="34" charset="0"/>
                <a:ea typeface="Verdana" charset="0"/>
                <a:cs typeface="Arial" panose="020B0604020202020204" pitchFamily="34" charset="0"/>
              </a:rPr>
              <a:t>Trust and integrity. </a:t>
            </a: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We'll strive to become your trusted SBA finance specialists, dedicated to helping you achieve what’s best for you and your business.</a:t>
            </a:r>
          </a:p>
        </p:txBody>
      </p:sp>
      <p:sp>
        <p:nvSpPr>
          <p:cNvPr id="11" name="Rectangle 10">
            <a:extLst>
              <a:ext uri="{FF2B5EF4-FFF2-40B4-BE49-F238E27FC236}">
                <a16:creationId xmlns:a16="http://schemas.microsoft.com/office/drawing/2014/main" id="{87338A3F-23E6-0A49-A1BD-A2EEC82B1EAC}"/>
              </a:ext>
            </a:extLst>
          </p:cNvPr>
          <p:cNvSpPr/>
          <p:nvPr/>
        </p:nvSpPr>
        <p:spPr>
          <a:xfrm>
            <a:off x="974047" y="3914126"/>
            <a:ext cx="3223535" cy="1557571"/>
          </a:xfrm>
          <a:prstGeom prst="rect">
            <a:avLst/>
          </a:prstGeom>
        </p:spPr>
        <p:txBody>
          <a:bodyPr wrap="square" lIns="0" tIns="0" rIns="0" bIns="0" numCol="1" spcCol="914400">
            <a:noAutofit/>
          </a:bodyPr>
          <a:lstStyle/>
          <a:p>
            <a:pPr>
              <a:lnSpc>
                <a:spcPct val="125000"/>
              </a:lnSpc>
              <a:spcBef>
                <a:spcPts val="600"/>
              </a:spcBef>
              <a:spcAft>
                <a:spcPts val="300"/>
              </a:spcAft>
            </a:pPr>
            <a:r>
              <a:rPr lang="en-US" sz="1200" b="1" dirty="0">
                <a:solidFill>
                  <a:schemeClr val="tx1">
                    <a:lumMod val="65000"/>
                    <a:lumOff val="35000"/>
                  </a:schemeClr>
                </a:solidFill>
                <a:latin typeface="Arial" panose="020B0604020202020204" pitchFamily="34" charset="0"/>
                <a:ea typeface="Verdana" charset="0"/>
                <a:cs typeface="Arial" panose="020B0604020202020204" pitchFamily="34" charset="0"/>
              </a:rPr>
              <a:t>Features</a:t>
            </a:r>
          </a:p>
          <a:p>
            <a:pPr marL="137160" indent="-137160">
              <a:spcBef>
                <a:spcPts val="300"/>
              </a:spcBef>
              <a:spcAft>
                <a:spcPts val="300"/>
              </a:spcAft>
              <a:buFont typeface="Arial" panose="020B0604020202020204" pitchFamily="34" charset="0"/>
              <a:buChar char="•"/>
            </a:pP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10% required equity contribution and 20-25 year terms</a:t>
            </a:r>
          </a:p>
          <a:p>
            <a:pPr marL="137160" indent="-137160">
              <a:spcBef>
                <a:spcPts val="300"/>
              </a:spcBef>
              <a:spcAft>
                <a:spcPts val="300"/>
              </a:spcAft>
              <a:buFont typeface="Arial" panose="020B0604020202020204" pitchFamily="34" charset="0"/>
              <a:buChar char="•"/>
            </a:pP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SBA 7(a) loans up to $5MM </a:t>
            </a:r>
          </a:p>
          <a:p>
            <a:pPr marL="137160" indent="-137160">
              <a:spcBef>
                <a:spcPts val="300"/>
              </a:spcBef>
              <a:spcAft>
                <a:spcPts val="300"/>
              </a:spcAft>
              <a:buFont typeface="Arial" panose="020B0604020202020204" pitchFamily="34" charset="0"/>
              <a:buChar char="•"/>
            </a:pP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504 loans maximums from $5MM to no limit (depending on industry)</a:t>
            </a:r>
          </a:p>
          <a:p>
            <a:pPr marL="137160" indent="-137160">
              <a:spcBef>
                <a:spcPts val="300"/>
              </a:spcBef>
              <a:spcAft>
                <a:spcPts val="300"/>
              </a:spcAft>
              <a:buFont typeface="Arial" panose="020B0604020202020204" pitchFamily="34" charset="0"/>
              <a:buChar char="•"/>
            </a:pP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Low equity requirements</a:t>
            </a:r>
          </a:p>
          <a:p>
            <a:pPr marL="137160" indent="-137160">
              <a:spcBef>
                <a:spcPts val="300"/>
              </a:spcBef>
              <a:spcAft>
                <a:spcPts val="300"/>
              </a:spcAft>
              <a:buFont typeface="Arial" panose="020B0604020202020204" pitchFamily="34" charset="0"/>
              <a:buChar char="•"/>
            </a:pPr>
            <a:r>
              <a:rPr lang="en-US" sz="1000" dirty="0">
                <a:solidFill>
                  <a:schemeClr val="tx1">
                    <a:lumMod val="65000"/>
                    <a:lumOff val="35000"/>
                  </a:schemeClr>
                </a:solidFill>
                <a:latin typeface="Arial" panose="020B0604020202020204" pitchFamily="34" charset="0"/>
                <a:ea typeface="Verdana" charset="0"/>
                <a:cs typeface="Arial" panose="020B0604020202020204" pitchFamily="34" charset="0"/>
              </a:rPr>
              <a:t>No balloon payments</a:t>
            </a:r>
            <a:r>
              <a:rPr lang="en-US" sz="1000" baseline="30000" dirty="0">
                <a:solidFill>
                  <a:schemeClr val="tx1">
                    <a:lumMod val="65000"/>
                    <a:lumOff val="35000"/>
                  </a:schemeClr>
                </a:solidFill>
                <a:latin typeface="Arial" panose="020B0604020202020204" pitchFamily="34" charset="0"/>
                <a:ea typeface="Verdana" charset="0"/>
                <a:cs typeface="Arial" panose="020B0604020202020204" pitchFamily="34" charset="0"/>
              </a:rPr>
              <a:t>2</a:t>
            </a:r>
          </a:p>
        </p:txBody>
      </p:sp>
      <p:cxnSp>
        <p:nvCxnSpPr>
          <p:cNvPr id="12" name="Straight Connector 11">
            <a:extLst>
              <a:ext uri="{FF2B5EF4-FFF2-40B4-BE49-F238E27FC236}">
                <a16:creationId xmlns:a16="http://schemas.microsoft.com/office/drawing/2014/main" id="{6404A48B-02A6-B749-8FB3-3353B38E6DC2}"/>
              </a:ext>
            </a:extLst>
          </p:cNvPr>
          <p:cNvCxnSpPr>
            <a:cxnSpLocks/>
          </p:cNvCxnSpPr>
          <p:nvPr/>
        </p:nvCxnSpPr>
        <p:spPr>
          <a:xfrm flipV="1">
            <a:off x="4369721" y="3914126"/>
            <a:ext cx="0" cy="1603572"/>
          </a:xfrm>
          <a:prstGeom prst="line">
            <a:avLst/>
          </a:prstGeom>
          <a:noFill/>
          <a:ln w="635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894190F2-0AAC-FA4D-8F17-2DF7DA154123}"/>
              </a:ext>
            </a:extLst>
          </p:cNvPr>
          <p:cNvSpPr/>
          <p:nvPr/>
        </p:nvSpPr>
        <p:spPr>
          <a:xfrm>
            <a:off x="4783226" y="3881468"/>
            <a:ext cx="2243168" cy="1636230"/>
          </a:xfrm>
          <a:prstGeom prst="rect">
            <a:avLst/>
          </a:prstGeom>
        </p:spPr>
        <p:txBody>
          <a:bodyPr wrap="square" lIns="0" tIns="0" rIns="0" bIns="0" numCol="1" spcCol="914400">
            <a:noAutofit/>
          </a:bodyPr>
          <a:lstStyle/>
          <a:p>
            <a:pPr lvl="0">
              <a:lnSpc>
                <a:spcPct val="125000"/>
              </a:lnSpc>
              <a:spcBef>
                <a:spcPts val="600"/>
              </a:spcBef>
              <a:spcAft>
                <a:spcPts val="300"/>
              </a:spcAft>
            </a:pPr>
            <a:r>
              <a:rPr lang="en-US" sz="1200" b="1">
                <a:solidFill>
                  <a:srgbClr val="000000">
                    <a:lumMod val="65000"/>
                    <a:lumOff val="35000"/>
                  </a:srgbClr>
                </a:solidFill>
                <a:latin typeface="Arial" panose="020B0604020202020204" pitchFamily="34" charset="0"/>
                <a:ea typeface="Verdana" charset="0"/>
                <a:cs typeface="Arial" panose="020B0604020202020204" pitchFamily="34" charset="0"/>
              </a:rPr>
              <a:t>Our experience</a:t>
            </a:r>
          </a:p>
          <a:p>
            <a:pPr marL="137160" lvl="0" indent="-137160">
              <a:spcBef>
                <a:spcPts val="300"/>
              </a:spcBef>
              <a:spcAft>
                <a:spcPts val="300"/>
              </a:spcAft>
              <a:buFont typeface="Arial" panose="020B0604020202020204" pitchFamily="34" charset="0"/>
              <a:buChar char="•"/>
            </a:pPr>
            <a:r>
              <a:rPr lang="en-US" sz="1000">
                <a:solidFill>
                  <a:srgbClr val="000000">
                    <a:lumMod val="65000"/>
                    <a:lumOff val="35000"/>
                  </a:srgbClr>
                </a:solidFill>
                <a:latin typeface="Arial" panose="020B0604020202020204" pitchFamily="34" charset="0"/>
                <a:ea typeface="Verdana" charset="0"/>
                <a:cs typeface="Arial" panose="020B0604020202020204" pitchFamily="34" charset="0"/>
              </a:rPr>
              <a:t>Real estate purchases and refinance</a:t>
            </a:r>
          </a:p>
          <a:p>
            <a:pPr marL="137160" lvl="0" indent="-137160">
              <a:spcBef>
                <a:spcPts val="300"/>
              </a:spcBef>
              <a:spcAft>
                <a:spcPts val="300"/>
              </a:spcAft>
              <a:buFont typeface="Arial" panose="020B0604020202020204" pitchFamily="34" charset="0"/>
              <a:buChar char="•"/>
            </a:pPr>
            <a:r>
              <a:rPr lang="en-US" sz="1000">
                <a:solidFill>
                  <a:srgbClr val="000000">
                    <a:lumMod val="65000"/>
                    <a:lumOff val="35000"/>
                  </a:srgbClr>
                </a:solidFill>
                <a:latin typeface="Arial" panose="020B0604020202020204" pitchFamily="34" charset="0"/>
                <a:ea typeface="Verdana" charset="0"/>
                <a:cs typeface="Arial" panose="020B0604020202020204" pitchFamily="34" charset="0"/>
              </a:rPr>
              <a:t>Expansion and acquisition</a:t>
            </a:r>
          </a:p>
          <a:p>
            <a:pPr marL="137160" lvl="0" indent="-137160">
              <a:spcBef>
                <a:spcPts val="300"/>
              </a:spcBef>
              <a:spcAft>
                <a:spcPts val="300"/>
              </a:spcAft>
              <a:buFont typeface="Arial" panose="020B0604020202020204" pitchFamily="34" charset="0"/>
              <a:buChar char="•"/>
            </a:pPr>
            <a:r>
              <a:rPr lang="en-US" sz="1000">
                <a:solidFill>
                  <a:srgbClr val="000000">
                    <a:lumMod val="65000"/>
                    <a:lumOff val="35000"/>
                  </a:srgbClr>
                </a:solidFill>
                <a:latin typeface="Arial" panose="020B0604020202020204" pitchFamily="34" charset="0"/>
                <a:ea typeface="Verdana" charset="0"/>
                <a:cs typeface="Arial" panose="020B0604020202020204" pitchFamily="34" charset="0"/>
              </a:rPr>
              <a:t>Partnership buy-outs</a:t>
            </a:r>
          </a:p>
          <a:p>
            <a:pPr marL="137160" lvl="0" indent="-137160">
              <a:spcBef>
                <a:spcPts val="300"/>
              </a:spcBef>
              <a:spcAft>
                <a:spcPts val="300"/>
              </a:spcAft>
              <a:buFont typeface="Arial" panose="020B0604020202020204" pitchFamily="34" charset="0"/>
              <a:buChar char="•"/>
            </a:pPr>
            <a:r>
              <a:rPr lang="en-US" sz="1000">
                <a:solidFill>
                  <a:srgbClr val="000000">
                    <a:lumMod val="65000"/>
                    <a:lumOff val="35000"/>
                  </a:srgbClr>
                </a:solidFill>
                <a:latin typeface="Arial" panose="020B0604020202020204" pitchFamily="34" charset="0"/>
                <a:ea typeface="Verdana" charset="0"/>
                <a:cs typeface="Arial" panose="020B0604020202020204" pitchFamily="34" charset="0"/>
              </a:rPr>
              <a:t>Equipment purchases</a:t>
            </a:r>
          </a:p>
          <a:p>
            <a:pPr marL="137160" lvl="0" indent="-137160">
              <a:spcBef>
                <a:spcPts val="300"/>
              </a:spcBef>
              <a:spcAft>
                <a:spcPts val="300"/>
              </a:spcAft>
              <a:buFont typeface="Arial" panose="020B0604020202020204" pitchFamily="34" charset="0"/>
              <a:buChar char="•"/>
            </a:pPr>
            <a:r>
              <a:rPr lang="en-US" sz="1000">
                <a:solidFill>
                  <a:srgbClr val="000000">
                    <a:lumMod val="65000"/>
                    <a:lumOff val="35000"/>
                  </a:srgbClr>
                </a:solidFill>
                <a:latin typeface="Arial" panose="020B0604020202020204" pitchFamily="34" charset="0"/>
                <a:ea typeface="Verdana" charset="0"/>
                <a:cs typeface="Arial" panose="020B0604020202020204" pitchFamily="34" charset="0"/>
              </a:rPr>
              <a:t>Franchise financing</a:t>
            </a:r>
          </a:p>
          <a:p>
            <a:pPr marL="137160" lvl="0" indent="-137160">
              <a:spcBef>
                <a:spcPts val="300"/>
              </a:spcBef>
              <a:spcAft>
                <a:spcPts val="300"/>
              </a:spcAft>
              <a:buFont typeface="Arial" panose="020B0604020202020204" pitchFamily="34" charset="0"/>
              <a:buChar char="•"/>
            </a:pPr>
            <a:r>
              <a:rPr lang="en-US" sz="1000">
                <a:solidFill>
                  <a:srgbClr val="000000">
                    <a:lumMod val="65000"/>
                    <a:lumOff val="35000"/>
                  </a:srgbClr>
                </a:solidFill>
                <a:latin typeface="Arial" panose="020B0604020202020204" pitchFamily="34" charset="0"/>
                <a:ea typeface="Verdana" charset="0"/>
                <a:cs typeface="Arial" panose="020B0604020202020204" pitchFamily="34" charset="0"/>
              </a:rPr>
              <a:t>Construction</a:t>
            </a:r>
            <a:endParaRPr lang="en-US" sz="1000" baseline="30000">
              <a:solidFill>
                <a:srgbClr val="000000">
                  <a:lumMod val="65000"/>
                  <a:lumOff val="35000"/>
                </a:srgbClr>
              </a:solidFill>
              <a:latin typeface="Arial" panose="020B0604020202020204" pitchFamily="34" charset="0"/>
              <a:ea typeface="Verdana" charset="0"/>
              <a:cs typeface="Arial" panose="020B0604020202020204" pitchFamily="34" charset="0"/>
            </a:endParaRPr>
          </a:p>
        </p:txBody>
      </p:sp>
      <p:sp>
        <p:nvSpPr>
          <p:cNvPr id="9" name="Content Placeholder 2">
            <a:extLst>
              <a:ext uri="{FF2B5EF4-FFF2-40B4-BE49-F238E27FC236}">
                <a16:creationId xmlns:a16="http://schemas.microsoft.com/office/drawing/2014/main" id="{F60C3AC4-8017-480D-8442-5FE2684AFC10}"/>
              </a:ext>
            </a:extLst>
          </p:cNvPr>
          <p:cNvSpPr txBox="1">
            <a:spLocks/>
          </p:cNvSpPr>
          <p:nvPr/>
        </p:nvSpPr>
        <p:spPr>
          <a:xfrm>
            <a:off x="685800" y="6307958"/>
            <a:ext cx="7081092" cy="407437"/>
          </a:xfrm>
          <a:prstGeom prst="rect">
            <a:avLst/>
          </a:prstGeom>
        </p:spPr>
        <p:txBody>
          <a:bodyPr lIns="0" tIns="0" rIns="0" bIns="0"/>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marL="91440" indent="-91440">
              <a:spcAft>
                <a:spcPts val="300"/>
              </a:spcAft>
              <a:buSzPct val="100000"/>
              <a:defRPr/>
            </a:pPr>
            <a:r>
              <a:rPr lang="en-US" sz="800" spc="0" baseline="30000">
                <a:solidFill>
                  <a:schemeClr val="tx1">
                    <a:lumMod val="65000"/>
                    <a:lumOff val="35000"/>
                  </a:schemeClr>
                </a:solidFill>
                <a:latin typeface="Arial Narrow" panose="020B0606020202030204" pitchFamily="34" charset="0"/>
                <a:ea typeface="Verdana" panose="020B0604030504040204" pitchFamily="34" charset="0"/>
                <a:cs typeface="Verdana" panose="020B0604030504040204" pitchFamily="34" charset="0"/>
              </a:rPr>
              <a:t>1</a:t>
            </a:r>
            <a:r>
              <a:rPr lang="en-US" sz="800" spc="0">
                <a:solidFill>
                  <a:schemeClr val="tx1">
                    <a:lumMod val="65000"/>
                    <a:lumOff val="35000"/>
                  </a:schemeClr>
                </a:solidFill>
                <a:latin typeface="Arial Narrow" panose="020B0606020202030204" pitchFamily="34" charset="0"/>
                <a:ea typeface="Verdana" panose="020B0604030504040204" pitchFamily="34" charset="0"/>
                <a:cs typeface="Verdana" panose="020B0604030504040204" pitchFamily="34" charset="0"/>
              </a:rPr>
              <a:t> Lenders ranked by the U.S. Small Business Administration (SBA) based on the SBA’s data for the units of loans approved during the period 10/1/119 to 9/30/20. </a:t>
            </a:r>
            <a:r>
              <a:rPr lang="en-US" sz="800">
                <a:solidFill>
                  <a:schemeClr val="tx1">
                    <a:lumMod val="65000"/>
                    <a:lumOff val="35000"/>
                  </a:schemeClr>
                </a:solidFill>
                <a:latin typeface="Arial Narrow" panose="020B0606020202030204" pitchFamily="34" charset="0"/>
              </a:rPr>
              <a:t>in its Maine-to-Florida footprint in the SBA's top two lending products: 7(a) and 504 loans.</a:t>
            </a:r>
            <a:r>
              <a:rPr lang="en-US" sz="800" spc="0">
                <a:solidFill>
                  <a:schemeClr val="tx1">
                    <a:lumMod val="65000"/>
                    <a:lumOff val="35000"/>
                  </a:schemeClr>
                </a:solidFill>
                <a:latin typeface="Arial Narrow" panose="020B0606020202030204" pitchFamily="34" charset="0"/>
                <a:ea typeface="Verdana" panose="020B0604030504040204" pitchFamily="34" charset="0"/>
                <a:cs typeface="Verdana" panose="020B0604030504040204" pitchFamily="34" charset="0"/>
              </a:rPr>
              <a:t> </a:t>
            </a:r>
          </a:p>
          <a:p>
            <a:pPr marL="91440" indent="-91440">
              <a:spcAft>
                <a:spcPts val="300"/>
              </a:spcAft>
              <a:buSzPct val="100000"/>
              <a:buFont typeface="Arial" panose="020B0604020202020204" pitchFamily="34" charset="0"/>
              <a:buNone/>
              <a:defRPr/>
            </a:pPr>
            <a:r>
              <a:rPr lang="en-US" sz="800" spc="0" baseline="30000">
                <a:solidFill>
                  <a:schemeClr val="tx1">
                    <a:lumMod val="65000"/>
                    <a:lumOff val="35000"/>
                  </a:schemeClr>
                </a:solidFill>
                <a:latin typeface="Arial Narrow" panose="020B0606020202030204" pitchFamily="34" charset="0"/>
                <a:ea typeface="Verdana" panose="020B0604030504040204" pitchFamily="34" charset="0"/>
                <a:cs typeface="Verdana" panose="020B0604030504040204" pitchFamily="34" charset="0"/>
              </a:rPr>
              <a:t>2</a:t>
            </a:r>
            <a:r>
              <a:rPr lang="en-US" sz="800" spc="0">
                <a:solidFill>
                  <a:schemeClr val="tx1">
                    <a:lumMod val="65000"/>
                    <a:lumOff val="35000"/>
                  </a:schemeClr>
                </a:solidFill>
                <a:latin typeface="Arial Narrow" panose="020B0606020202030204" pitchFamily="34" charset="0"/>
                <a:ea typeface="Verdana" panose="020B0604030504040204" pitchFamily="34" charset="0"/>
                <a:cs typeface="Verdana" panose="020B0604030504040204" pitchFamily="34" charset="0"/>
              </a:rPr>
              <a:t> No balloon payment when amortization is 20 years or less. Loans and line of credit subject to credit approval. Some credit restrictions may apply. Other terms and conditions may apply. </a:t>
            </a:r>
            <a:endParaRPr lang="en-US" sz="800" spc="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a:extLst>
              <a:ext uri="{FF2B5EF4-FFF2-40B4-BE49-F238E27FC236}">
                <a16:creationId xmlns:a16="http://schemas.microsoft.com/office/drawing/2014/main" id="{A21F1C55-374A-496D-A09F-BAE9301F79C5}"/>
              </a:ext>
            </a:extLst>
          </p:cNvPr>
          <p:cNvSpPr txBox="1">
            <a:spLocks/>
          </p:cNvSpPr>
          <p:nvPr/>
        </p:nvSpPr>
        <p:spPr>
          <a:xfrm>
            <a:off x="974047" y="5781118"/>
            <a:ext cx="4320002" cy="526840"/>
          </a:xfrm>
          <a:prstGeom prst="rect">
            <a:avLst/>
          </a:prstGeom>
        </p:spPr>
        <p:txBody>
          <a:bodyPr lIns="0" tIns="0" rIns="0" bIns="0" anchor="ctr"/>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r>
              <a:rPr lang="en-US" sz="1100">
                <a:solidFill>
                  <a:schemeClr val="tx2"/>
                </a:solidFill>
              </a:rPr>
              <a:t>Visit </a:t>
            </a:r>
            <a:r>
              <a:rPr lang="en-US" sz="1100" u="sng">
                <a:solidFill>
                  <a:schemeClr val="tx2"/>
                </a:solidFill>
                <a:hlinkClick r:id="rId3">
                  <a:extLst>
                    <a:ext uri="{A12FA001-AC4F-418D-AE19-62706E023703}">
                      <ahyp:hlinkClr xmlns:ahyp="http://schemas.microsoft.com/office/drawing/2018/hyperlinkcolor" val="tx"/>
                    </a:ext>
                  </a:extLst>
                </a:hlinkClick>
              </a:rPr>
              <a:t>tdbank.com/sba</a:t>
            </a:r>
            <a:r>
              <a:rPr lang="en-US" sz="1100">
                <a:solidFill>
                  <a:schemeClr val="tx2"/>
                </a:solidFill>
              </a:rPr>
              <a:t> for more information.</a:t>
            </a:r>
          </a:p>
        </p:txBody>
      </p:sp>
      <p:cxnSp>
        <p:nvCxnSpPr>
          <p:cNvPr id="16" name="Straight Arrow Connector 15">
            <a:extLst>
              <a:ext uri="{FF2B5EF4-FFF2-40B4-BE49-F238E27FC236}">
                <a16:creationId xmlns:a16="http://schemas.microsoft.com/office/drawing/2014/main" id="{1EF7AD04-6C1B-A641-9A21-C3F2D99E1F3C}"/>
              </a:ext>
            </a:extLst>
          </p:cNvPr>
          <p:cNvCxnSpPr>
            <a:cxnSpLocks/>
          </p:cNvCxnSpPr>
          <p:nvPr/>
        </p:nvCxnSpPr>
        <p:spPr>
          <a:xfrm>
            <a:off x="685800" y="6034137"/>
            <a:ext cx="203036" cy="0"/>
          </a:xfrm>
          <a:prstGeom prst="straightConnector1">
            <a:avLst/>
          </a:prstGeom>
          <a:ln w="38100">
            <a:headEnd w="med" len="med"/>
            <a:tailEnd type="triangl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528295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809EE0-159E-624C-AD15-E8BDADB4B30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 y="0"/>
            <a:ext cx="4110728" cy="6858000"/>
          </a:xfrm>
          <a:prstGeom prst="rect">
            <a:avLst/>
          </a:prstGeom>
          <a:solidFill>
            <a:schemeClr val="bg1"/>
          </a:solidFill>
          <a:ln>
            <a:noFill/>
          </a:ln>
        </p:spPr>
      </p:pic>
      <p:sp>
        <p:nvSpPr>
          <p:cNvPr id="8" name="Rectangle 7">
            <a:extLst>
              <a:ext uri="{FF2B5EF4-FFF2-40B4-BE49-F238E27FC236}">
                <a16:creationId xmlns:a16="http://schemas.microsoft.com/office/drawing/2014/main" id="{1E8C149A-BA5E-3348-B301-DED0D1D62D9C}"/>
              </a:ext>
            </a:extLst>
          </p:cNvPr>
          <p:cNvSpPr/>
          <p:nvPr/>
        </p:nvSpPr>
        <p:spPr>
          <a:xfrm>
            <a:off x="4672721" y="912632"/>
            <a:ext cx="4003193" cy="4708981"/>
          </a:xfrm>
          <a:prstGeom prst="rect">
            <a:avLst/>
          </a:prstGeom>
        </p:spPr>
        <p:txBody>
          <a:bodyPr wrap="square" lIns="0" tIns="0" rIns="0" bIns="0">
            <a:spAutoFit/>
          </a:bodyPr>
          <a:lstStyle/>
          <a:p>
            <a:pPr>
              <a:spcBef>
                <a:spcPts val="600"/>
              </a:spcBef>
              <a:spcAft>
                <a:spcPts val="600"/>
              </a:spcAft>
            </a:pPr>
            <a:r>
              <a:rPr lang="en-US" sz="1200" b="1">
                <a:solidFill>
                  <a:schemeClr val="tx1">
                    <a:lumMod val="65000"/>
                    <a:lumOff val="35000"/>
                  </a:schemeClr>
                </a:solidFill>
                <a:latin typeface="Arial" panose="020B0604020202020204" pitchFamily="34" charset="0"/>
                <a:ea typeface="Verdana" charset="0"/>
                <a:cs typeface="Arial" panose="020B0604020202020204" pitchFamily="34" charset="0"/>
              </a:rPr>
              <a:t>Get full coverage for your business needs </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Remodels</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Equipment purchasing</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Refinancing</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Acquisitions, recapitalizations and buyouts</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Sponsored transactions</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Succession planning</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Real estate</a:t>
            </a:r>
          </a:p>
          <a:p>
            <a:pPr>
              <a:spcBef>
                <a:spcPts val="1800"/>
              </a:spcBef>
              <a:spcAft>
                <a:spcPts val="600"/>
              </a:spcAft>
            </a:pPr>
            <a:r>
              <a:rPr lang="en-US" sz="1200" b="1" spc="-20">
                <a:solidFill>
                  <a:schemeClr val="tx1">
                    <a:lumMod val="65000"/>
                    <a:lumOff val="35000"/>
                  </a:schemeClr>
                </a:solidFill>
                <a:latin typeface="Arial" panose="020B0604020202020204" pitchFamily="34" charset="0"/>
                <a:ea typeface="Verdana" charset="0"/>
                <a:cs typeface="Arial" panose="020B0604020202020204" pitchFamily="34" charset="0"/>
              </a:rPr>
              <a:t>Experience personalized service </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Flexible lending terms</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Competitive rates</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Treasury and merchant solutions</a:t>
            </a:r>
          </a:p>
          <a:p>
            <a:pPr marL="137160" indent="-137160">
              <a:spcBef>
                <a:spcPts val="300"/>
              </a:spcBef>
              <a:spcAft>
                <a:spcPts val="600"/>
              </a:spcAft>
              <a:buFont typeface="Arial" panose="020B0604020202020204" pitchFamily="34" charset="0"/>
              <a:buChar char="•"/>
            </a:pPr>
            <a:r>
              <a:rPr lang="en-US" sz="1000">
                <a:solidFill>
                  <a:schemeClr val="tx1">
                    <a:lumMod val="65000"/>
                    <a:lumOff val="35000"/>
                  </a:schemeClr>
                </a:solidFill>
                <a:latin typeface="Arial" panose="020B0604020202020204" pitchFamily="34" charset="0"/>
                <a:ea typeface="Verdana" charset="0"/>
                <a:cs typeface="Arial" panose="020B0604020202020204" pitchFamily="34" charset="0"/>
              </a:rPr>
              <a:t>Personal wealth management and retirement planning services</a:t>
            </a:r>
          </a:p>
          <a:p>
            <a:pPr>
              <a:spcBef>
                <a:spcPts val="1800"/>
              </a:spcBef>
              <a:spcAft>
                <a:spcPts val="600"/>
              </a:spcAft>
            </a:pPr>
            <a:r>
              <a:rPr lang="en-US" sz="1200" b="1" spc="-20">
                <a:solidFill>
                  <a:srgbClr val="000000">
                    <a:lumMod val="65000"/>
                    <a:lumOff val="35000"/>
                  </a:srgbClr>
                </a:solidFill>
                <a:latin typeface="Arial" panose="020B0604020202020204" pitchFamily="34" charset="0"/>
                <a:ea typeface="Verdana" charset="0"/>
                <a:cs typeface="Arial" panose="020B0604020202020204" pitchFamily="34" charset="0"/>
              </a:rPr>
              <a:t>Manage all of your finances in one place </a:t>
            </a:r>
          </a:p>
          <a:p>
            <a:pPr lvl="0">
              <a:spcBef>
                <a:spcPts val="300"/>
              </a:spcBef>
              <a:spcAft>
                <a:spcPts val="600"/>
              </a:spcAft>
            </a:pPr>
            <a:r>
              <a:rPr lang="en-US" sz="1000">
                <a:solidFill>
                  <a:srgbClr val="000000">
                    <a:lumMod val="65000"/>
                    <a:lumOff val="35000"/>
                  </a:srgbClr>
                </a:solidFill>
                <a:latin typeface="Arial" panose="020B0604020202020204" pitchFamily="34" charset="0"/>
                <a:ea typeface="Verdana" charset="0"/>
                <a:cs typeface="Arial" panose="020B0604020202020204" pitchFamily="34" charset="0"/>
              </a:rPr>
              <a:t>Our support extends beyond your restaurant to all of your business  banking needs. Your local Relationship Manager can also help you with SBA loans, treasury management and commercial credit cards.</a:t>
            </a:r>
          </a:p>
        </p:txBody>
      </p:sp>
      <p:sp>
        <p:nvSpPr>
          <p:cNvPr id="10" name="Rectangle 9">
            <a:extLst>
              <a:ext uri="{FF2B5EF4-FFF2-40B4-BE49-F238E27FC236}">
                <a16:creationId xmlns:a16="http://schemas.microsoft.com/office/drawing/2014/main" id="{9DB071B3-164D-E045-8DD5-B455FF17621F}"/>
              </a:ext>
            </a:extLst>
          </p:cNvPr>
          <p:cNvSpPr/>
          <p:nvPr/>
        </p:nvSpPr>
        <p:spPr>
          <a:xfrm>
            <a:off x="685800" y="934404"/>
            <a:ext cx="2867122" cy="1181862"/>
          </a:xfrm>
          <a:prstGeom prst="rect">
            <a:avLst/>
          </a:prstGeom>
        </p:spPr>
        <p:txBody>
          <a:bodyPr wrap="square" lIns="0" tIns="0" rIns="0" bIns="0">
            <a:spAutoFit/>
          </a:bodyPr>
          <a:lstStyle/>
          <a:p>
            <a:pPr lvl="0">
              <a:lnSpc>
                <a:spcPct val="80000"/>
              </a:lnSpc>
            </a:pPr>
            <a:r>
              <a:rPr lang="en-US" sz="3200" spc="-20">
                <a:solidFill>
                  <a:schemeClr val="accent2"/>
                </a:solidFill>
                <a:latin typeface="Arial" panose="020B0604020202020204" pitchFamily="34" charset="0"/>
                <a:ea typeface="Verdana" charset="0"/>
                <a:cs typeface="Arial" panose="020B0604020202020204" pitchFamily="34" charset="0"/>
                <a:sym typeface="Gill Sans"/>
              </a:rPr>
              <a:t>Restaurant Franchise Finance Group</a:t>
            </a:r>
          </a:p>
        </p:txBody>
      </p:sp>
      <p:sp>
        <p:nvSpPr>
          <p:cNvPr id="11" name="Rectangle 10">
            <a:extLst>
              <a:ext uri="{FF2B5EF4-FFF2-40B4-BE49-F238E27FC236}">
                <a16:creationId xmlns:a16="http://schemas.microsoft.com/office/drawing/2014/main" id="{B1833AFA-649C-6841-9A9B-40A7BBE54F8B}"/>
              </a:ext>
            </a:extLst>
          </p:cNvPr>
          <p:cNvSpPr/>
          <p:nvPr/>
        </p:nvSpPr>
        <p:spPr>
          <a:xfrm>
            <a:off x="685801" y="2351643"/>
            <a:ext cx="2784512" cy="2954655"/>
          </a:xfrm>
          <a:prstGeom prst="rect">
            <a:avLst/>
          </a:prstGeom>
        </p:spPr>
        <p:txBody>
          <a:bodyPr wrap="square" lIns="0" tIns="0" rIns="0" bIns="0">
            <a:spAutoFit/>
          </a:bodyPr>
          <a:lstStyle/>
          <a:p>
            <a:pPr lvl="0">
              <a:lnSpc>
                <a:spcPct val="125000"/>
              </a:lnSpc>
              <a:spcBef>
                <a:spcPts val="900"/>
              </a:spcBef>
              <a:spcAft>
                <a:spcPts val="600"/>
              </a:spcAft>
            </a:pPr>
            <a:r>
              <a:rPr lang="en-US" sz="1200">
                <a:solidFill>
                  <a:schemeClr val="bg1"/>
                </a:solidFill>
                <a:latin typeface="Arial" panose="020B0604020202020204" pitchFamily="34" charset="0"/>
                <a:ea typeface="Verdana" charset="0"/>
                <a:cs typeface="Arial" panose="020B0604020202020204" pitchFamily="34" charset="0"/>
              </a:rPr>
              <a:t>Whether you're remodeling or expanding  your franchise, you'll get expert service.  We'll customize solutions to support your short- and long-term plans and help keep your finances flexible for your day-to-day business needs.</a:t>
            </a:r>
          </a:p>
          <a:p>
            <a:pPr lvl="0">
              <a:lnSpc>
                <a:spcPct val="125000"/>
              </a:lnSpc>
              <a:spcBef>
                <a:spcPts val="900"/>
              </a:spcBef>
              <a:spcAft>
                <a:spcPts val="600"/>
              </a:spcAft>
            </a:pPr>
            <a:r>
              <a:rPr lang="en-US" sz="1200">
                <a:solidFill>
                  <a:schemeClr val="bg1"/>
                </a:solidFill>
                <a:latin typeface="Arial" panose="020B0604020202020204" pitchFamily="34" charset="0"/>
                <a:ea typeface="Verdana" charset="0"/>
                <a:cs typeface="Arial" panose="020B0604020202020204" pitchFamily="34" charset="0"/>
              </a:rPr>
              <a:t>With deals starting at around $5 million and the ability to arrange syndications in excess of $100 million, you'll find financing that fits independent restaurants as well as regional and national franchises.</a:t>
            </a:r>
            <a:r>
              <a:rPr lang="en-US" sz="1200" baseline="30000">
                <a:solidFill>
                  <a:schemeClr val="bg1"/>
                </a:solidFill>
                <a:latin typeface="Arial" panose="020B0604020202020204" pitchFamily="34" charset="0"/>
                <a:ea typeface="Verdana" charset="0"/>
                <a:cs typeface="Arial" panose="020B0604020202020204" pitchFamily="34" charset="0"/>
              </a:rPr>
              <a:t>1</a:t>
            </a:r>
          </a:p>
        </p:txBody>
      </p:sp>
      <p:sp>
        <p:nvSpPr>
          <p:cNvPr id="14" name="Title 5">
            <a:extLst>
              <a:ext uri="{FF2B5EF4-FFF2-40B4-BE49-F238E27FC236}">
                <a16:creationId xmlns:a16="http://schemas.microsoft.com/office/drawing/2014/main" id="{0965BC28-8A01-B644-8CDD-6B3BE943F4E4}"/>
              </a:ext>
            </a:extLst>
          </p:cNvPr>
          <p:cNvSpPr txBox="1">
            <a:spLocks/>
          </p:cNvSpPr>
          <p:nvPr/>
        </p:nvSpPr>
        <p:spPr>
          <a:xfrm>
            <a:off x="685799" y="5372434"/>
            <a:ext cx="2867122" cy="872634"/>
          </a:xfrm>
          <a:prstGeom prst="rect">
            <a:avLst/>
          </a:prstGeom>
        </p:spPr>
        <p:txBody>
          <a:bodyPr lIns="0" tIns="0" rIns="0" bIns="0" anchor="b"/>
          <a:lstStyle>
            <a:lvl1pPr marL="0" marR="0" indent="0" algn="l" defTabSz="402432" rtl="0" eaLnBrk="1" latinLnBrk="0" hangingPunct="1">
              <a:lnSpc>
                <a:spcPct val="80000"/>
              </a:lnSpc>
              <a:spcBef>
                <a:spcPts val="0"/>
              </a:spcBef>
              <a:spcAft>
                <a:spcPts val="0"/>
              </a:spcAft>
              <a:buClrTx/>
              <a:buSzTx/>
              <a:buFontTx/>
              <a:buNone/>
              <a:tabLst/>
              <a:defRPr sz="2633" b="0" i="0" u="none" strike="noStrike" kern="1500" cap="none" spc="10" baseline="0">
                <a:ln>
                  <a:noFill/>
                </a:ln>
                <a:solidFill>
                  <a:srgbClr val="003F2D"/>
                </a:solidFill>
                <a:uFillTx/>
                <a:latin typeface="Arial" charset="0"/>
                <a:ea typeface="Arial" charset="0"/>
                <a:cs typeface="Arial" charset="0"/>
                <a:sym typeface="Gill Sans"/>
              </a:defRPr>
            </a:lvl1pPr>
            <a:lvl2pPr marL="0" marR="0" indent="11144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2pPr>
            <a:lvl3pPr marL="0" marR="0" indent="22288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3pPr>
            <a:lvl4pPr marL="0" marR="0" indent="33432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4pPr>
            <a:lvl5pPr marL="0" marR="0" indent="44577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5pPr>
            <a:lvl6pPr marL="0" marR="0" indent="557213"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6pPr>
            <a:lvl7pPr marL="0" marR="0" indent="668655"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7pPr>
            <a:lvl8pPr marL="0" marR="0" indent="780098"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8pPr>
            <a:lvl9pPr marL="0" marR="0" indent="891540" algn="ctr" defTabSz="402432" rtl="0" eaLnBrk="1" latinLnBrk="0" hangingPunct="1">
              <a:lnSpc>
                <a:spcPct val="100000"/>
              </a:lnSpc>
              <a:spcBef>
                <a:spcPts val="0"/>
              </a:spcBef>
              <a:spcAft>
                <a:spcPts val="0"/>
              </a:spcAft>
              <a:buClrTx/>
              <a:buSzTx/>
              <a:buFontTx/>
              <a:buNone/>
              <a:tabLst/>
              <a:defRPr sz="5753" b="0" i="0" u="none" strike="noStrike" cap="none" spc="0" baseline="0">
                <a:ln>
                  <a:noFill/>
                </a:ln>
                <a:solidFill>
                  <a:srgbClr val="FFFFFF"/>
                </a:solidFill>
                <a:uFillTx/>
                <a:latin typeface="+mj-lt"/>
                <a:ea typeface="+mj-ea"/>
                <a:cs typeface="+mj-cs"/>
                <a:sym typeface="Gill Sans"/>
              </a:defRPr>
            </a:lvl9pPr>
          </a:lstStyle>
          <a:p>
            <a:pPr marL="73152" lvl="0" indent="-73152">
              <a:lnSpc>
                <a:spcPct val="100000"/>
              </a:lnSpc>
              <a:spcAft>
                <a:spcPts val="300"/>
              </a:spcAft>
              <a:tabLst>
                <a:tab pos="1363663" algn="l"/>
              </a:tabLst>
              <a:defRPr/>
            </a:pPr>
            <a:r>
              <a:rPr lang="en-US" sz="800" kern="0" spc="0" baseline="30000">
                <a:solidFill>
                  <a:schemeClr val="bg1"/>
                </a:solidFill>
                <a:latin typeface="Arial Narrow" panose="020B0604020202020204" pitchFamily="34" charset="0"/>
                <a:ea typeface="Verdana" charset="0"/>
                <a:cs typeface="Arial Narrow" panose="020B0604020202020204" pitchFamily="34" charset="0"/>
                <a:sym typeface="Helvetica"/>
              </a:rPr>
              <a:t>1</a:t>
            </a:r>
            <a:r>
              <a:rPr lang="en-US" sz="800" kern="0" spc="0">
                <a:solidFill>
                  <a:schemeClr val="bg1"/>
                </a:solidFill>
                <a:latin typeface="Arial Narrow" panose="020B0604020202020204" pitchFamily="34" charset="0"/>
                <a:ea typeface="Verdana" charset="0"/>
                <a:cs typeface="Arial Narrow" panose="020B0604020202020204" pitchFamily="34" charset="0"/>
                <a:sym typeface="Helvetica"/>
              </a:rPr>
              <a:t>	Loans and lines of credit subject to credit approval. Some credit restrictions may apply. Other terms and conditions may apply.</a:t>
            </a:r>
          </a:p>
        </p:txBody>
      </p:sp>
      <p:sp>
        <p:nvSpPr>
          <p:cNvPr id="12" name="Content Placeholder 2">
            <a:extLst>
              <a:ext uri="{FF2B5EF4-FFF2-40B4-BE49-F238E27FC236}">
                <a16:creationId xmlns:a16="http://schemas.microsoft.com/office/drawing/2014/main" id="{5994B321-B79E-4FCF-BB50-D9183B6296AC}"/>
              </a:ext>
            </a:extLst>
          </p:cNvPr>
          <p:cNvSpPr txBox="1">
            <a:spLocks/>
          </p:cNvSpPr>
          <p:nvPr/>
        </p:nvSpPr>
        <p:spPr>
          <a:xfrm>
            <a:off x="4957890" y="5621613"/>
            <a:ext cx="4320002" cy="526840"/>
          </a:xfrm>
          <a:prstGeom prst="rect">
            <a:avLst/>
          </a:prstGeom>
        </p:spPr>
        <p:txBody>
          <a:bodyPr lIns="0" tIns="0" rIns="0" bIns="0" anchor="ctr"/>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r>
              <a:rPr lang="en-US" sz="1100">
                <a:solidFill>
                  <a:schemeClr val="tx2"/>
                </a:solidFill>
              </a:rPr>
              <a:t>Visit </a:t>
            </a:r>
            <a:r>
              <a:rPr lang="en-US" sz="1100" u="sng">
                <a:solidFill>
                  <a:schemeClr val="tx2"/>
                </a:solidFill>
                <a:hlinkClick r:id="rId3">
                  <a:extLst>
                    <a:ext uri="{A12FA001-AC4F-418D-AE19-62706E023703}">
                      <ahyp:hlinkClr xmlns:ahyp="http://schemas.microsoft.com/office/drawing/2018/hyperlinkcolor" val="tx"/>
                    </a:ext>
                  </a:extLst>
                </a:hlinkClick>
              </a:rPr>
              <a:t>tdbank.com/franchise</a:t>
            </a:r>
            <a:r>
              <a:rPr lang="en-US" sz="1100">
                <a:solidFill>
                  <a:schemeClr val="tx2"/>
                </a:solidFill>
              </a:rPr>
              <a:t> for more information.</a:t>
            </a:r>
          </a:p>
        </p:txBody>
      </p:sp>
      <p:cxnSp>
        <p:nvCxnSpPr>
          <p:cNvPr id="13" name="Straight Arrow Connector 12">
            <a:extLst>
              <a:ext uri="{FF2B5EF4-FFF2-40B4-BE49-F238E27FC236}">
                <a16:creationId xmlns:a16="http://schemas.microsoft.com/office/drawing/2014/main" id="{0054DE1E-1006-234E-BA82-2C2918644715}"/>
              </a:ext>
            </a:extLst>
          </p:cNvPr>
          <p:cNvCxnSpPr>
            <a:cxnSpLocks/>
          </p:cNvCxnSpPr>
          <p:nvPr/>
        </p:nvCxnSpPr>
        <p:spPr>
          <a:xfrm>
            <a:off x="4672721" y="5882331"/>
            <a:ext cx="203036" cy="0"/>
          </a:xfrm>
          <a:prstGeom prst="straightConnector1">
            <a:avLst/>
          </a:prstGeom>
          <a:ln w="38100">
            <a:headEnd w="med" len="med"/>
            <a:tailEnd type="triangl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511292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sitting at a table&#10;&#10;Description automatically generated">
            <a:extLst>
              <a:ext uri="{FF2B5EF4-FFF2-40B4-BE49-F238E27FC236}">
                <a16:creationId xmlns:a16="http://schemas.microsoft.com/office/drawing/2014/main" id="{FD57B676-8FCA-FB4E-841E-1B7CA0A9BB7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517900" y="-67334"/>
            <a:ext cx="5626100" cy="6992782"/>
          </a:xfrm>
          <a:prstGeom prst="rect">
            <a:avLst/>
          </a:prstGeom>
        </p:spPr>
      </p:pic>
      <p:pic>
        <p:nvPicPr>
          <p:cNvPr id="19" name="Picture 18">
            <a:extLst>
              <a:ext uri="{FF2B5EF4-FFF2-40B4-BE49-F238E27FC236}">
                <a16:creationId xmlns:a16="http://schemas.microsoft.com/office/drawing/2014/main" id="{322D3989-8998-E847-9DAC-29E674BA8A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r="-253"/>
          <a:stretch/>
        </p:blipFill>
        <p:spPr>
          <a:xfrm>
            <a:off x="468217" y="1142717"/>
            <a:ext cx="4584700" cy="4572566"/>
          </a:xfrm>
          <a:prstGeom prst="rect">
            <a:avLst/>
          </a:prstGeom>
          <a:noFill/>
          <a:ln>
            <a:noFill/>
          </a:ln>
        </p:spPr>
      </p:pic>
      <p:sp>
        <p:nvSpPr>
          <p:cNvPr id="15" name="Rectangle 14">
            <a:extLst>
              <a:ext uri="{FF2B5EF4-FFF2-40B4-BE49-F238E27FC236}">
                <a16:creationId xmlns:a16="http://schemas.microsoft.com/office/drawing/2014/main" id="{D9DD3DEA-506C-B141-8B57-EC2272BFBFF4}"/>
              </a:ext>
            </a:extLst>
          </p:cNvPr>
          <p:cNvSpPr/>
          <p:nvPr/>
        </p:nvSpPr>
        <p:spPr>
          <a:xfrm>
            <a:off x="1038676" y="3216533"/>
            <a:ext cx="3368224" cy="1227965"/>
          </a:xfrm>
          <a:prstGeom prst="rect">
            <a:avLst/>
          </a:prstGeom>
        </p:spPr>
        <p:txBody>
          <a:bodyPr wrap="square" lIns="0" tIns="0" rIns="0" bIns="0">
            <a:spAutoFit/>
          </a:bodyPr>
          <a:lstStyle/>
          <a:p>
            <a:pPr marL="285750" indent="-285750">
              <a:lnSpc>
                <a:spcPct val="120000"/>
              </a:lnSpc>
              <a:spcAft>
                <a:spcPts val="1200"/>
              </a:spcAft>
              <a:buSzPct val="100000"/>
              <a:buFont typeface="Arial" panose="020B0604020202020204" pitchFamily="34" charset="0"/>
              <a:buChar char="•"/>
            </a:pPr>
            <a:endParaRPr lang="en-US" sz="2000" dirty="0">
              <a:solidFill>
                <a:schemeClr val="bg1"/>
              </a:solidFill>
              <a:ea typeface="Cambria" panose="02040503050406030204" pitchFamily="18" charset="0"/>
              <a:cs typeface="Arial" panose="020B0604020202020204" pitchFamily="34" charset="0"/>
            </a:endParaRPr>
          </a:p>
          <a:p>
            <a:pPr>
              <a:lnSpc>
                <a:spcPct val="120000"/>
              </a:lnSpc>
              <a:spcAft>
                <a:spcPts val="1200"/>
              </a:spcAft>
              <a:buSzPct val="100000"/>
            </a:pPr>
            <a:r>
              <a:rPr lang="en-US" sz="2000" dirty="0">
                <a:solidFill>
                  <a:schemeClr val="bg1"/>
                </a:solidFill>
                <a:ea typeface="Cambria" panose="02040503050406030204" pitchFamily="18" charset="0"/>
                <a:cs typeface="Arial" panose="020B0604020202020204" pitchFamily="34" charset="0"/>
              </a:rPr>
              <a:t>A proven track record with organizations of all sizes </a:t>
            </a:r>
          </a:p>
        </p:txBody>
      </p:sp>
      <p:sp>
        <p:nvSpPr>
          <p:cNvPr id="17" name="Rectangle 16">
            <a:extLst>
              <a:ext uri="{FF2B5EF4-FFF2-40B4-BE49-F238E27FC236}">
                <a16:creationId xmlns:a16="http://schemas.microsoft.com/office/drawing/2014/main" id="{E6BC65CB-EB9C-B246-AE1A-6DDA5099711B}"/>
              </a:ext>
            </a:extLst>
          </p:cNvPr>
          <p:cNvSpPr/>
          <p:nvPr/>
        </p:nvSpPr>
        <p:spPr>
          <a:xfrm>
            <a:off x="1038676" y="1830969"/>
            <a:ext cx="3576867" cy="1329595"/>
          </a:xfrm>
          <a:prstGeom prst="rect">
            <a:avLst/>
          </a:prstGeom>
        </p:spPr>
        <p:txBody>
          <a:bodyPr wrap="square" lIns="0" tIns="0" rIns="0" bIns="0">
            <a:spAutoFit/>
          </a:bodyPr>
          <a:lstStyle/>
          <a:p>
            <a:pPr>
              <a:lnSpc>
                <a:spcPct val="80000"/>
              </a:lnSpc>
            </a:pPr>
            <a:r>
              <a:rPr kumimoji="0" lang="en-US" sz="3600" i="0" u="none" strike="noStrike" cap="none" spc="-10" normalizeH="0" noProof="0" dirty="0">
                <a:ln>
                  <a:noFill/>
                </a:ln>
                <a:solidFill>
                  <a:schemeClr val="bg1"/>
                </a:solidFill>
                <a:effectLst/>
                <a:uLnTx/>
                <a:uFillTx/>
                <a:latin typeface="Arial" panose="020B0604020202020204" pitchFamily="34" charset="0"/>
                <a:ea typeface="Verdana" charset="0"/>
                <a:cs typeface="Arial" panose="020B0604020202020204" pitchFamily="34" charset="0"/>
                <a:sym typeface="Gill Sans"/>
              </a:rPr>
              <a:t>Putting TD to work for you and your clients</a:t>
            </a:r>
            <a:endParaRPr lang="en-US" sz="3600" spc="-10" dirty="0">
              <a:solidFill>
                <a:schemeClr val="bg1"/>
              </a:solidFill>
              <a:latin typeface="Arial" panose="020B0604020202020204" pitchFamily="34" charset="0"/>
              <a:ea typeface="Verdana" charset="0"/>
              <a:cs typeface="Arial" panose="020B0604020202020204" pitchFamily="34" charset="0"/>
            </a:endParaRPr>
          </a:p>
        </p:txBody>
      </p:sp>
      <p:grpSp>
        <p:nvGrpSpPr>
          <p:cNvPr id="20" name="Group 19">
            <a:extLst>
              <a:ext uri="{FF2B5EF4-FFF2-40B4-BE49-F238E27FC236}">
                <a16:creationId xmlns:a16="http://schemas.microsoft.com/office/drawing/2014/main" id="{70A2A0C3-741A-EA42-8BB7-E9F7B6EF5530}"/>
              </a:ext>
            </a:extLst>
          </p:cNvPr>
          <p:cNvGrpSpPr/>
          <p:nvPr/>
        </p:nvGrpSpPr>
        <p:grpSpPr>
          <a:xfrm>
            <a:off x="8207829" y="6100784"/>
            <a:ext cx="409588" cy="365516"/>
            <a:chOff x="582044" y="274512"/>
            <a:chExt cx="230316" cy="205534"/>
          </a:xfrm>
        </p:grpSpPr>
        <p:sp>
          <p:nvSpPr>
            <p:cNvPr id="21" name="Rectangle 20">
              <a:extLst>
                <a:ext uri="{FF2B5EF4-FFF2-40B4-BE49-F238E27FC236}">
                  <a16:creationId xmlns:a16="http://schemas.microsoft.com/office/drawing/2014/main" id="{5182309D-4C45-B343-8A07-31732688F768}"/>
                </a:ext>
              </a:extLst>
            </p:cNvPr>
            <p:cNvSpPr/>
            <p:nvPr/>
          </p:nvSpPr>
          <p:spPr>
            <a:xfrm>
              <a:off x="602984" y="288745"/>
              <a:ext cx="187515" cy="1495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4765" tIns="24765" rIns="24765" bIns="24765" numCol="1" spcCol="38100" rtlCol="0" anchor="ctr">
              <a:noAutofit/>
            </a:bodyPr>
            <a:lstStyle/>
            <a:p>
              <a:pPr algn="ctr" defTabSz="402432"/>
              <a:endParaRPr lang="en-US" sz="2048">
                <a:solidFill>
                  <a:srgbClr val="FFFFFF"/>
                </a:solidFill>
                <a:effectLst>
                  <a:outerShdw blurRad="38100" dist="12700" dir="5400000" rotWithShape="0">
                    <a:srgbClr val="000000">
                      <a:alpha val="50000"/>
                    </a:srgbClr>
                  </a:outerShdw>
                </a:effectLst>
                <a:latin typeface="Verdana" panose="020B0604030504040204" pitchFamily="34" charset="0"/>
                <a:ea typeface="Verdana" panose="020B0604030504040204" pitchFamily="34" charset="0"/>
                <a:cs typeface="Verdana" panose="020B0604030504040204" pitchFamily="34" charset="0"/>
                <a:sym typeface="Gill Sans"/>
              </a:endParaRPr>
            </a:p>
          </p:txBody>
        </p:sp>
        <p:pic>
          <p:nvPicPr>
            <p:cNvPr id="22" name="Picture 21">
              <a:extLst>
                <a:ext uri="{FF2B5EF4-FFF2-40B4-BE49-F238E27FC236}">
                  <a16:creationId xmlns:a16="http://schemas.microsoft.com/office/drawing/2014/main" id="{32DB68B4-2C91-D841-AC94-FBBE6BD608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044" y="274512"/>
              <a:ext cx="230316" cy="205534"/>
            </a:xfrm>
            <a:prstGeom prst="rect">
              <a:avLst/>
            </a:prstGeom>
          </p:spPr>
        </p:pic>
      </p:grpSp>
    </p:spTree>
    <p:extLst>
      <p:ext uri="{BB962C8B-B14F-4D97-AF65-F5344CB8AC3E}">
        <p14:creationId xmlns:p14="http://schemas.microsoft.com/office/powerpoint/2010/main" val="112495348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7A174A4-E753-6747-8891-0AB2F5246E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79198"/>
            <a:ext cx="8625519" cy="1458921"/>
          </a:xfrm>
          <a:prstGeom prst="rect">
            <a:avLst/>
          </a:prstGeom>
          <a:solidFill>
            <a:schemeClr val="bg1"/>
          </a:solidFill>
          <a:ln>
            <a:noFill/>
          </a:ln>
        </p:spPr>
      </p:pic>
      <p:sp>
        <p:nvSpPr>
          <p:cNvPr id="2" name="Title 1">
            <a:extLst>
              <a:ext uri="{FF2B5EF4-FFF2-40B4-BE49-F238E27FC236}">
                <a16:creationId xmlns:a16="http://schemas.microsoft.com/office/drawing/2014/main" id="{B08C514A-8F2F-A346-A0F1-11212ED2580F}"/>
              </a:ext>
            </a:extLst>
          </p:cNvPr>
          <p:cNvSpPr>
            <a:spLocks noGrp="1"/>
          </p:cNvSpPr>
          <p:nvPr>
            <p:ph type="title"/>
          </p:nvPr>
        </p:nvSpPr>
        <p:spPr>
          <a:xfrm>
            <a:off x="685800" y="896855"/>
            <a:ext cx="7688540" cy="823609"/>
          </a:xfrm>
        </p:spPr>
        <p:txBody>
          <a:bodyPr/>
          <a:lstStyle/>
          <a:p>
            <a:pPr>
              <a:lnSpc>
                <a:spcPct val="90000"/>
              </a:lnSpc>
            </a:pPr>
            <a:r>
              <a:rPr lang="en-US" dirty="0">
                <a:solidFill>
                  <a:schemeClr val="bg1"/>
                </a:solidFill>
              </a:rPr>
              <a:t>Recent transactions</a:t>
            </a:r>
            <a:r>
              <a:rPr lang="en-US" sz="3200" dirty="0">
                <a:solidFill>
                  <a:schemeClr val="bg1"/>
                </a:solidFill>
              </a:rPr>
              <a:t> </a:t>
            </a:r>
          </a:p>
        </p:txBody>
      </p:sp>
      <p:sp>
        <p:nvSpPr>
          <p:cNvPr id="25" name="Rectangle 24">
            <a:extLst>
              <a:ext uri="{FF2B5EF4-FFF2-40B4-BE49-F238E27FC236}">
                <a16:creationId xmlns:a16="http://schemas.microsoft.com/office/drawing/2014/main" id="{A6BA9B0B-00DF-2E47-ABE1-D0836EB567F9}"/>
              </a:ext>
            </a:extLst>
          </p:cNvPr>
          <p:cNvSpPr/>
          <p:nvPr/>
        </p:nvSpPr>
        <p:spPr>
          <a:xfrm>
            <a:off x="218571" y="2225407"/>
            <a:ext cx="1608707" cy="1723549"/>
          </a:xfrm>
          <a:prstGeom prst="rect">
            <a:avLst/>
          </a:prstGeom>
        </p:spPr>
        <p:txBody>
          <a:bodyPr wrap="square" lIns="0" tIns="0" rIns="0" bIns="0">
            <a:spAutoFit/>
          </a:bodyPr>
          <a:lstStyle/>
          <a:p>
            <a:r>
              <a:rPr lang="en-US" sz="2400" baseline="25000" dirty="0">
                <a:solidFill>
                  <a:schemeClr val="tx1">
                    <a:lumMod val="65000"/>
                    <a:lumOff val="35000"/>
                  </a:schemeClr>
                </a:solidFill>
                <a:latin typeface="Arial" panose="020B0604020202020204" pitchFamily="34" charset="0"/>
                <a:ea typeface="Verdana" charset="0"/>
                <a:cs typeface="Arial" panose="020B0604020202020204" pitchFamily="34" charset="0"/>
              </a:rPr>
              <a:t>$4.5MM</a:t>
            </a:r>
          </a:p>
          <a:p>
            <a:r>
              <a:rPr lang="en-US" sz="2400" baseline="25000" dirty="0">
                <a:solidFill>
                  <a:schemeClr val="tx1">
                    <a:lumMod val="65000"/>
                    <a:lumOff val="35000"/>
                  </a:schemeClr>
                </a:solidFill>
                <a:latin typeface="Arial" panose="020B0604020202020204" pitchFamily="34" charset="0"/>
                <a:ea typeface="Verdana" charset="0"/>
                <a:cs typeface="Arial" panose="020B0604020202020204" pitchFamily="34" charset="0"/>
              </a:rPr>
              <a:t>Industrial/Flex space</a:t>
            </a:r>
          </a:p>
          <a:p>
            <a:r>
              <a:rPr lang="en-US" sz="2400" baseline="25000" dirty="0">
                <a:solidFill>
                  <a:schemeClr val="tx1">
                    <a:lumMod val="65000"/>
                    <a:lumOff val="35000"/>
                  </a:schemeClr>
                </a:solidFill>
                <a:latin typeface="Arial" panose="020B0604020202020204" pitchFamily="34" charset="0"/>
                <a:ea typeface="Verdana" charset="0"/>
                <a:cs typeface="Arial" panose="020B0604020202020204" pitchFamily="34" charset="0"/>
              </a:rPr>
              <a:t>Wallingford, CT</a:t>
            </a:r>
          </a:p>
          <a:p>
            <a:r>
              <a:rPr lang="en-US" sz="1600" dirty="0">
                <a:solidFill>
                  <a:schemeClr val="tx1">
                    <a:lumMod val="65000"/>
                    <a:lumOff val="35000"/>
                  </a:schemeClr>
                </a:solidFill>
                <a:latin typeface="Arial" panose="020B0604020202020204" pitchFamily="34" charset="0"/>
                <a:ea typeface="Verdana" charset="0"/>
                <a:cs typeface="Arial" panose="020B0604020202020204" pitchFamily="34" charset="0"/>
              </a:rPr>
              <a:t>5-year term</a:t>
            </a:r>
          </a:p>
          <a:p>
            <a:r>
              <a:rPr lang="en-US" sz="1600" dirty="0">
                <a:solidFill>
                  <a:schemeClr val="tx1">
                    <a:lumMod val="65000"/>
                    <a:lumOff val="35000"/>
                  </a:schemeClr>
                </a:solidFill>
                <a:latin typeface="Arial" panose="020B0604020202020204" pitchFamily="34" charset="0"/>
                <a:ea typeface="Verdana" charset="0"/>
                <a:cs typeface="Arial" panose="020B0604020202020204" pitchFamily="34" charset="0"/>
              </a:rPr>
              <a:t>25-year amortization</a:t>
            </a:r>
          </a:p>
        </p:txBody>
      </p:sp>
      <p:sp>
        <p:nvSpPr>
          <p:cNvPr id="57" name="Content Placeholder 2">
            <a:extLst>
              <a:ext uri="{FF2B5EF4-FFF2-40B4-BE49-F238E27FC236}">
                <a16:creationId xmlns:a16="http://schemas.microsoft.com/office/drawing/2014/main" id="{33B90945-C3DC-4D8B-8F63-F021DD1CE30E}"/>
              </a:ext>
            </a:extLst>
          </p:cNvPr>
          <p:cNvSpPr txBox="1">
            <a:spLocks/>
          </p:cNvSpPr>
          <p:nvPr/>
        </p:nvSpPr>
        <p:spPr>
          <a:xfrm>
            <a:off x="-1786022" y="1573227"/>
            <a:ext cx="1594761" cy="3402809"/>
          </a:xfrm>
          <a:prstGeom prst="rect">
            <a:avLst/>
          </a:prstGeom>
          <a:solidFill>
            <a:srgbClr val="FFC000"/>
          </a:solidFill>
        </p:spPr>
        <p:txBody>
          <a:bodyPr/>
          <a:lstStyle>
            <a:lvl1pPr marL="0" marR="0" indent="0" algn="l" defTabSz="402432" rtl="0" latinLnBrk="0">
              <a:lnSpc>
                <a:spcPct val="90000"/>
              </a:lnSpc>
              <a:spcBef>
                <a:spcPts val="0"/>
              </a:spcBef>
              <a:spcAft>
                <a:spcPts val="878"/>
              </a:spcAft>
              <a:buClrTx/>
              <a:buSzPct val="171000"/>
              <a:buFontTx/>
              <a:buNone/>
              <a:tabLst/>
              <a:defRPr sz="1170" b="0" i="0" u="none" strike="noStrike" kern="1500" cap="none" spc="10" baseline="0">
                <a:ln>
                  <a:noFill/>
                </a:ln>
                <a:solidFill>
                  <a:srgbClr val="717373"/>
                </a:solidFill>
                <a:uFillTx/>
                <a:latin typeface="Arial" charset="0"/>
                <a:ea typeface="Arial" charset="0"/>
                <a:cs typeface="Arial" charset="0"/>
                <a:sym typeface="Gill Sans"/>
              </a:defRPr>
            </a:lvl1pPr>
            <a:lvl2pPr marL="133731" marR="0" indent="-267462" algn="l" defTabSz="402432" rtl="0" latinLnBrk="0">
              <a:lnSpc>
                <a:spcPct val="90000"/>
              </a:lnSpc>
              <a:spcBef>
                <a:spcPts val="585"/>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2pPr>
            <a:lvl3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3pPr>
            <a:lvl4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4pPr>
            <a:lvl5pPr marL="686486" marR="0" indent="-419024" algn="l" defTabSz="402432" rtl="0" latinLnBrk="0">
              <a:lnSpc>
                <a:spcPct val="90000"/>
              </a:lnSpc>
              <a:spcBef>
                <a:spcPts val="293"/>
              </a:spcBef>
              <a:spcAft>
                <a:spcPts val="878"/>
              </a:spcAft>
              <a:buClrTx/>
              <a:buSzPct val="100000"/>
              <a:buFont typeface="Arial"/>
              <a:buChar char="•"/>
              <a:tabLst/>
              <a:defRPr sz="1170" b="0" i="0" u="none" strike="noStrike" kern="1500" cap="none" spc="10" baseline="0">
                <a:ln>
                  <a:noFill/>
                </a:ln>
                <a:solidFill>
                  <a:srgbClr val="717373"/>
                </a:solidFill>
                <a:uFillTx/>
                <a:latin typeface="Arial" charset="0"/>
                <a:ea typeface="Arial" charset="0"/>
                <a:cs typeface="Arial" charset="0"/>
                <a:sym typeface="Gill Sans"/>
              </a:defRPr>
            </a:lvl5pPr>
            <a:lvl6pPr marL="147351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6pPr>
            <a:lvl7pPr marL="164687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7pPr>
            <a:lvl8pPr marL="1820228"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8pPr>
            <a:lvl9pPr marL="1993583" marR="0" indent="-278607" algn="l" defTabSz="402432" rtl="0" latinLnBrk="0">
              <a:lnSpc>
                <a:spcPct val="100000"/>
              </a:lnSpc>
              <a:spcBef>
                <a:spcPts val="3315"/>
              </a:spcBef>
              <a:spcAft>
                <a:spcPts val="0"/>
              </a:spcAft>
              <a:buClrTx/>
              <a:buSzPct val="171000"/>
              <a:buFontTx/>
              <a:buChar char="•"/>
              <a:tabLst/>
              <a:defRPr sz="2828" b="0" i="0" u="none" strike="noStrike" cap="none" spc="0" baseline="0">
                <a:ln>
                  <a:noFill/>
                </a:ln>
                <a:solidFill>
                  <a:srgbClr val="FFFFFF"/>
                </a:solidFill>
                <a:uFillTx/>
                <a:latin typeface="+mj-lt"/>
                <a:ea typeface="+mj-ea"/>
                <a:cs typeface="+mj-cs"/>
                <a:sym typeface="Gill Sans"/>
              </a:defRPr>
            </a:lvl9pPr>
          </a:lstStyle>
          <a:p>
            <a:pPr>
              <a:lnSpc>
                <a:spcPct val="100000"/>
              </a:lnSpc>
            </a:pPr>
            <a:r>
              <a:rPr lang="en-US" sz="1200">
                <a:solidFill>
                  <a:schemeClr val="tx1"/>
                </a:solidFill>
                <a:latin typeface="Verdana" charset="0"/>
                <a:ea typeface="Verdana" charset="0"/>
                <a:cs typeface="Verdana" charset="0"/>
              </a:rPr>
              <a:t>Leverage the 'Deal Announcement' database to fill in recent and relevant tombstones. </a:t>
            </a:r>
            <a:br>
              <a:rPr lang="en-US" sz="1200">
                <a:solidFill>
                  <a:schemeClr val="tx1"/>
                </a:solidFill>
                <a:latin typeface="Verdana" charset="0"/>
                <a:ea typeface="Verdana" charset="0"/>
                <a:cs typeface="Verdana" charset="0"/>
              </a:rPr>
            </a:br>
            <a:br>
              <a:rPr lang="en-US" sz="1200">
                <a:solidFill>
                  <a:schemeClr val="tx1"/>
                </a:solidFill>
                <a:latin typeface="Verdana" charset="0"/>
                <a:ea typeface="Verdana" charset="0"/>
                <a:cs typeface="Verdana" charset="0"/>
              </a:rPr>
            </a:br>
            <a:r>
              <a:rPr lang="en-US" sz="1200">
                <a:solidFill>
                  <a:schemeClr val="tx1"/>
                </a:solidFill>
                <a:latin typeface="Verdana" charset="0"/>
                <a:ea typeface="Verdana" charset="0"/>
                <a:cs typeface="Verdana" charset="0"/>
              </a:rPr>
              <a:t>If you have a new deal to highlight, make sure you have a signed release form allowing us to publicize these deals.  (Sharepoint site) </a:t>
            </a:r>
            <a:endParaRPr lang="en-US" sz="1400">
              <a:solidFill>
                <a:schemeClr val="tx1"/>
              </a:solidFill>
              <a:latin typeface="Verdana" charset="0"/>
              <a:ea typeface="Verdana" charset="0"/>
              <a:cs typeface="Verdana" charset="0"/>
            </a:endParaRPr>
          </a:p>
        </p:txBody>
      </p:sp>
      <p:sp>
        <p:nvSpPr>
          <p:cNvPr id="6" name="TextBox 5">
            <a:extLst>
              <a:ext uri="{FF2B5EF4-FFF2-40B4-BE49-F238E27FC236}">
                <a16:creationId xmlns:a16="http://schemas.microsoft.com/office/drawing/2014/main" id="{65FE84E5-BF70-4DE5-98A8-983FC3EFD636}"/>
              </a:ext>
            </a:extLst>
          </p:cNvPr>
          <p:cNvSpPr txBox="1"/>
          <p:nvPr/>
        </p:nvSpPr>
        <p:spPr>
          <a:xfrm>
            <a:off x="3869821" y="2091612"/>
            <a:ext cx="1484378" cy="29956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n-lt"/>
                <a:ea typeface="Helvetica"/>
                <a:cs typeface="Helvetica"/>
                <a:sym typeface="Helvetica"/>
              </a:rPr>
              <a:t>$1.2MM Commercial Mortgage</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n-lt"/>
                <a:ea typeface="Helvetica"/>
                <a:cs typeface="Helvetica"/>
                <a:sym typeface="Helvetica"/>
              </a:rPr>
              <a:t>Purchase of the Strip Shopping Center</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mn-lt"/>
              </a:rPr>
              <a:t>Ridgefield, CT</a:t>
            </a:r>
            <a:endParaRPr kumimoji="0" lang="en-US" sz="1600" b="0" i="0" u="none" strike="noStrike" cap="none" spc="0" normalizeH="0" baseline="0" dirty="0">
              <a:ln>
                <a:noFill/>
              </a:ln>
              <a:solidFill>
                <a:srgbClr val="000000"/>
              </a:solidFill>
              <a:effectLst/>
              <a:uFillTx/>
              <a:latin typeface="+mn-lt"/>
              <a:ea typeface="Helvetica"/>
              <a:cs typeface="Helvetica"/>
              <a:sym typeface="Helvetica"/>
            </a:endParaRP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n-lt"/>
                <a:ea typeface="Helvetica"/>
                <a:cs typeface="Helvetica"/>
                <a:sym typeface="Helvetica"/>
              </a:rPr>
              <a:t>10 year term</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mn-lt"/>
              </a:rPr>
              <a:t>20 year amortization</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7" name="TextBox 6">
            <a:extLst>
              <a:ext uri="{FF2B5EF4-FFF2-40B4-BE49-F238E27FC236}">
                <a16:creationId xmlns:a16="http://schemas.microsoft.com/office/drawing/2014/main" id="{86625746-3865-41F0-A163-B562D4193410}"/>
              </a:ext>
            </a:extLst>
          </p:cNvPr>
          <p:cNvSpPr txBox="1"/>
          <p:nvPr/>
        </p:nvSpPr>
        <p:spPr>
          <a:xfrm>
            <a:off x="5764031" y="2087902"/>
            <a:ext cx="1308797"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Helvetica"/>
                <a:ea typeface="Helvetica"/>
                <a:cs typeface="Helvetica"/>
                <a:sym typeface="Helvetica"/>
              </a:rPr>
              <a:t>$1MM  Commercial Mortgage</a:t>
            </a:r>
          </a:p>
          <a:p>
            <a:pPr marL="0" marR="0" indent="0" algn="l" defTabSz="457200" rtl="0" fontAlgn="auto" latinLnBrk="0" hangingPunct="0">
              <a:lnSpc>
                <a:spcPct val="100000"/>
              </a:lnSpc>
              <a:spcBef>
                <a:spcPts val="0"/>
              </a:spcBef>
              <a:spcAft>
                <a:spcPts val="0"/>
              </a:spcAft>
              <a:buClrTx/>
              <a:buSzTx/>
              <a:buFontTx/>
              <a:buNone/>
              <a:tabLst/>
            </a:pPr>
            <a:r>
              <a:rPr lang="en-US" sz="1600" dirty="0"/>
              <a:t>Purchase of 3 condos for investment purposes</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Helvetica"/>
                <a:ea typeface="Helvetica"/>
                <a:cs typeface="Helvetica"/>
                <a:sym typeface="Helvetica"/>
              </a:rPr>
              <a:t>Fairfield, CT</a:t>
            </a:r>
          </a:p>
          <a:p>
            <a:pPr marL="0" marR="0" indent="0" algn="l" defTabSz="457200" rtl="0" fontAlgn="auto" latinLnBrk="0" hangingPunct="0">
              <a:lnSpc>
                <a:spcPct val="100000"/>
              </a:lnSpc>
              <a:spcBef>
                <a:spcPts val="0"/>
              </a:spcBef>
              <a:spcAft>
                <a:spcPts val="0"/>
              </a:spcAft>
              <a:buClrTx/>
              <a:buSzTx/>
              <a:buFontTx/>
              <a:buNone/>
              <a:tabLst/>
            </a:pPr>
            <a:r>
              <a:rPr lang="en-US" sz="1600" dirty="0"/>
              <a:t>5 year term</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Helvetica"/>
                <a:ea typeface="Helvetica"/>
                <a:cs typeface="Helvetica"/>
                <a:sym typeface="Helvetica"/>
              </a:rPr>
              <a:t>20 year amortization</a:t>
            </a:r>
          </a:p>
        </p:txBody>
      </p:sp>
      <p:sp>
        <p:nvSpPr>
          <p:cNvPr id="8" name="TextBox 7">
            <a:extLst>
              <a:ext uri="{FF2B5EF4-FFF2-40B4-BE49-F238E27FC236}">
                <a16:creationId xmlns:a16="http://schemas.microsoft.com/office/drawing/2014/main" id="{16D3D203-F3A0-4B5D-ACE7-884FE07DC154}"/>
              </a:ext>
            </a:extLst>
          </p:cNvPr>
          <p:cNvSpPr txBox="1"/>
          <p:nvPr/>
        </p:nvSpPr>
        <p:spPr>
          <a:xfrm>
            <a:off x="7316721" y="2120839"/>
            <a:ext cx="1308797" cy="20108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Helvetica"/>
                <a:ea typeface="Helvetica"/>
                <a:cs typeface="Helvetica"/>
                <a:sym typeface="Helvetica"/>
              </a:rPr>
              <a:t>$1.1MM Commercial Mortgage SBA 7A </a:t>
            </a:r>
          </a:p>
          <a:p>
            <a:pPr marL="0" marR="0" indent="0" algn="l" defTabSz="457200" rtl="0" fontAlgn="auto" latinLnBrk="0" hangingPunct="0">
              <a:lnSpc>
                <a:spcPct val="100000"/>
              </a:lnSpc>
              <a:spcBef>
                <a:spcPts val="0"/>
              </a:spcBef>
              <a:spcAft>
                <a:spcPts val="0"/>
              </a:spcAft>
              <a:buClrTx/>
              <a:buSzTx/>
              <a:buFontTx/>
              <a:buNone/>
              <a:tabLst/>
            </a:pPr>
            <a:r>
              <a:rPr lang="en-US" sz="1600" dirty="0"/>
              <a:t>Owner Occupied Retail Space</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9" name="TextBox 8">
            <a:extLst>
              <a:ext uri="{FF2B5EF4-FFF2-40B4-BE49-F238E27FC236}">
                <a16:creationId xmlns:a16="http://schemas.microsoft.com/office/drawing/2014/main" id="{903B45C6-5253-4F7A-945B-5E279BFCBF71}"/>
              </a:ext>
            </a:extLst>
          </p:cNvPr>
          <p:cNvSpPr txBox="1"/>
          <p:nvPr/>
        </p:nvSpPr>
        <p:spPr>
          <a:xfrm>
            <a:off x="2071172" y="2092930"/>
            <a:ext cx="1798648" cy="2749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n-lt"/>
                <a:ea typeface="Helvetica"/>
                <a:cs typeface="Helvetica"/>
                <a:sym typeface="Helvetica"/>
              </a:rPr>
              <a:t>$9MM Commercial Mortgage</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mn-lt"/>
              </a:rPr>
              <a:t>Purchase of a Supermarket anchored shopping plaza</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n-lt"/>
                <a:ea typeface="Helvetica"/>
                <a:cs typeface="Helvetica"/>
                <a:sym typeface="Helvetica"/>
              </a:rPr>
              <a:t>10 year term</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mn-lt"/>
              </a:rPr>
              <a:t>25 year amortization</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2265297445"/>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D_Wealth_Oversize">
  <a:themeElements>
    <a:clrScheme name="TD Premium Brand">
      <a:dk1>
        <a:srgbClr val="000000"/>
      </a:dk1>
      <a:lt1>
        <a:srgbClr val="FFFFFF"/>
      </a:lt1>
      <a:dk2>
        <a:srgbClr val="008A00"/>
      </a:dk2>
      <a:lt2>
        <a:srgbClr val="1A5336"/>
      </a:lt2>
      <a:accent1>
        <a:srgbClr val="CCCCCC"/>
      </a:accent1>
      <a:accent2>
        <a:srgbClr val="00B624"/>
      </a:accent2>
      <a:accent3>
        <a:srgbClr val="816D3F"/>
      </a:accent3>
      <a:accent4>
        <a:srgbClr val="CFBD91"/>
      </a:accent4>
      <a:accent5>
        <a:srgbClr val="282828"/>
      </a:accent5>
      <a:accent6>
        <a:srgbClr val="EDF5E0"/>
      </a:accent6>
      <a:hlink>
        <a:srgbClr val="816D3F"/>
      </a:hlink>
      <a:folHlink>
        <a:srgbClr val="816D3F"/>
      </a:folHlink>
    </a:clrScheme>
    <a:fontScheme name="Black">
      <a:majorFont>
        <a:latin typeface="Gill Sans"/>
        <a:ea typeface="Gill Sans"/>
        <a:cs typeface="Gill Sans"/>
      </a:majorFont>
      <a:minorFont>
        <a:latin typeface="Arial"/>
        <a:ea typeface="Arial"/>
        <a:cs typeface="Arial"/>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TD Corporate 2019">
      <a:dk1>
        <a:srgbClr val="000000"/>
      </a:dk1>
      <a:lt1>
        <a:srgbClr val="FFFFFF"/>
      </a:lt1>
      <a:dk2>
        <a:srgbClr val="008A00"/>
      </a:dk2>
      <a:lt2>
        <a:srgbClr val="1A5336"/>
      </a:lt2>
      <a:accent1>
        <a:srgbClr val="CCCCCC"/>
      </a:accent1>
      <a:accent2>
        <a:srgbClr val="A9A9A9"/>
      </a:accent2>
      <a:accent3>
        <a:srgbClr val="808080"/>
      </a:accent3>
      <a:accent4>
        <a:srgbClr val="5F5F5F"/>
      </a:accent4>
      <a:accent5>
        <a:srgbClr val="333333"/>
      </a:accent5>
      <a:accent6>
        <a:srgbClr val="EDF5E0"/>
      </a:accent6>
      <a:hlink>
        <a:srgbClr val="FF9500"/>
      </a:hlink>
      <a:folHlink>
        <a:srgbClr val="FFF666"/>
      </a:folHlink>
    </a:clrScheme>
    <a:fontScheme name="Black">
      <a:majorFont>
        <a:latin typeface="Gill Sans"/>
        <a:ea typeface="Gill Sans"/>
        <a:cs typeface="Gill Sans"/>
      </a:majorFont>
      <a:minorFont>
        <a:latin typeface="Arial"/>
        <a:ea typeface="Arial"/>
        <a:cs typeface="Arial"/>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AB9B13D667CA459E22B67BDF2C9EB5" ma:contentTypeVersion="15" ma:contentTypeDescription="Create a new document." ma:contentTypeScope="" ma:versionID="4569381b85db7a1baa3dc9646c3a3719">
  <xsd:schema xmlns:xsd="http://www.w3.org/2001/XMLSchema" xmlns:xs="http://www.w3.org/2001/XMLSchema" xmlns:p="http://schemas.microsoft.com/office/2006/metadata/properties" xmlns:ns2="31d78c68-dfa4-41f3-b92b-f6abdbe848d4" xmlns:ns3="7e597c52-722f-425c-984f-1f453da36ecc" targetNamespace="http://schemas.microsoft.com/office/2006/metadata/properties" ma:root="true" ma:fieldsID="ef7778178d45644cf840d0258e3f2942" ns2:_="" ns3:_="">
    <xsd:import namespace="31d78c68-dfa4-41f3-b92b-f6abdbe848d4"/>
    <xsd:import namespace="7e597c52-722f-425c-984f-1f453da36e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d78c68-dfa4-41f3-b92b-f6abdbe848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dc896b1-a773-47ee-9c00-bdef5aea9ec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597c52-722f-425c-984f-1f453da36e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ec1582b-2bd4-4ec0-855b-26ef477ec88d}" ma:internalName="TaxCatchAll" ma:showField="CatchAllData" ma:web="7e597c52-722f-425c-984f-1f453da36e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d78c68-dfa4-41f3-b92b-f6abdbe848d4">
      <Terms xmlns="http://schemas.microsoft.com/office/infopath/2007/PartnerControls"/>
    </lcf76f155ced4ddcb4097134ff3c332f>
    <TaxCatchAll xmlns="7e597c52-722f-425c-984f-1f453da36ecc" xsi:nil="true"/>
    <SharedWithUsers xmlns="7e597c52-722f-425c-984f-1f453da36ecc">
      <UserInfo>
        <DisplayName>Sitiwatjana, Nathania</DisplayName>
        <AccountId>1395</AccountId>
        <AccountType/>
      </UserInfo>
    </SharedWithUsers>
  </documentManagement>
</p:properties>
</file>

<file path=customXml/itemProps1.xml><?xml version="1.0" encoding="utf-8"?>
<ds:datastoreItem xmlns:ds="http://schemas.openxmlformats.org/officeDocument/2006/customXml" ds:itemID="{35C98712-5043-4390-B342-DCC37A31F2D3}">
  <ds:schemaRefs>
    <ds:schemaRef ds:uri="http://schemas.microsoft.com/sharepoint/v3/contenttype/forms"/>
  </ds:schemaRefs>
</ds:datastoreItem>
</file>

<file path=customXml/itemProps2.xml><?xml version="1.0" encoding="utf-8"?>
<ds:datastoreItem xmlns:ds="http://schemas.openxmlformats.org/officeDocument/2006/customXml" ds:itemID="{4F8FDC24-E8D6-417C-A401-D9CFC7404477}">
  <ds:schemaRefs>
    <ds:schemaRef ds:uri="31d78c68-dfa4-41f3-b92b-f6abdbe848d4"/>
    <ds:schemaRef ds:uri="7e597c52-722f-425c-984f-1f453da36e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C2AC02-F714-4B9A-AD01-1C06519DCBC2}">
  <ds:schemaRefs>
    <ds:schemaRef ds:uri="31d78c68-dfa4-41f3-b92b-f6abdbe848d4"/>
    <ds:schemaRef ds:uri="7e597c52-722f-425c-984f-1f453da36e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TD_Wealth_Oversize</Template>
  <TotalTime>127</TotalTime>
  <Words>1101</Words>
  <Application>Microsoft Office PowerPoint</Application>
  <PresentationFormat>Letter Paper (8.5x11 in)</PresentationFormat>
  <Paragraphs>145</Paragraphs>
  <Slides>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Arial Narrow</vt:lpstr>
      <vt:lpstr>Calibri</vt:lpstr>
      <vt:lpstr>Cambria</vt:lpstr>
      <vt:lpstr>Gill Sans</vt:lpstr>
      <vt:lpstr>Helvetica</vt:lpstr>
      <vt:lpstr>System Font Regular</vt:lpstr>
      <vt:lpstr>Verdana</vt:lpstr>
      <vt:lpstr>TD_Wealth_Oversize</vt:lpstr>
      <vt:lpstr>Black</vt:lpstr>
      <vt:lpstr>PowerPoint Presentation</vt:lpstr>
      <vt:lpstr>PowerPoint Presentation</vt:lpstr>
      <vt:lpstr>Who is TD Bank Group?</vt:lpstr>
      <vt:lpstr>Your TD Bank Team</vt:lpstr>
      <vt:lpstr>Commercial Real Estate</vt:lpstr>
      <vt:lpstr>Small Business Administration Loans</vt:lpstr>
      <vt:lpstr>PowerPoint Presentation</vt:lpstr>
      <vt:lpstr>PowerPoint Presentation</vt:lpstr>
      <vt:lpstr>Recent transactions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Tofts</dc:creator>
  <cp:lastModifiedBy>Clancy, Debbie (she/her/hers)</cp:lastModifiedBy>
  <cp:revision>6</cp:revision>
  <cp:lastPrinted>2020-01-07T18:02:04Z</cp:lastPrinted>
  <dcterms:created xsi:type="dcterms:W3CDTF">2020-01-07T17:58:50Z</dcterms:created>
  <dcterms:modified xsi:type="dcterms:W3CDTF">2025-03-17T15:38:30Z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0x0101004BAB9B13D667CA459E22B67BDF2C9EB5</vt:lpwstr>
  </property>
  <property fmtid="{D5CDD505-2E9C-101B-9397-08002B2CF9AE}" pid="3" name="TD_Classification">
    <vt:lpwstr>Public</vt:lpwstr>
  </property>
  <property fmtid="{D5CDD505-2E9C-101B-9397-08002B2CF9AE}" pid="4" name="MSIP_Label_3db7c0f8-6d74-4949-a071-f96ae6f0ad08_Enabled">
    <vt:lpwstr>true</vt:lpwstr>
  </property>
  <property fmtid="{D5CDD505-2E9C-101B-9397-08002B2CF9AE}" pid="5" name="MSIP_Label_3db7c0f8-6d74-4949-a071-f96ae6f0ad08_SetDate">
    <vt:lpwstr>2021-04-19T21:16:13Z</vt:lpwstr>
  </property>
  <property fmtid="{D5CDD505-2E9C-101B-9397-08002B2CF9AE}" pid="6" name="MSIP_Label_3db7c0f8-6d74-4949-a071-f96ae6f0ad08_Method">
    <vt:lpwstr>Privileged</vt:lpwstr>
  </property>
  <property fmtid="{D5CDD505-2E9C-101B-9397-08002B2CF9AE}" pid="7" name="MSIP_Label_3db7c0f8-6d74-4949-a071-f96ae6f0ad08_Name">
    <vt:lpwstr>3db7c0f8-6d74-4949-a071-f96ae6f0ad08</vt:lpwstr>
  </property>
  <property fmtid="{D5CDD505-2E9C-101B-9397-08002B2CF9AE}" pid="8" name="MSIP_Label_3db7c0f8-6d74-4949-a071-f96ae6f0ad08_SiteId">
    <vt:lpwstr>d9da684f-2c03-432a-a7b6-ed714ffc7683</vt:lpwstr>
  </property>
  <property fmtid="{D5CDD505-2E9C-101B-9397-08002B2CF9AE}" pid="9" name="MSIP_Label_3db7c0f8-6d74-4949-a071-f96ae6f0ad08_ActionId">
    <vt:lpwstr/>
  </property>
  <property fmtid="{D5CDD505-2E9C-101B-9397-08002B2CF9AE}" pid="10" name="MSIP_Label_3db7c0f8-6d74-4949-a071-f96ae6f0ad08_ContentBits">
    <vt:lpwstr>0</vt:lpwstr>
  </property>
  <property fmtid="{D5CDD505-2E9C-101B-9397-08002B2CF9AE}" pid="11" name="MediaServiceImageTags">
    <vt:lpwstr/>
  </property>
</Properties>
</file>