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 varScale="1">
        <p:scale>
          <a:sx n="120" d="100"/>
          <a:sy n="120" d="100"/>
        </p:scale>
        <p:origin x="1944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89470" y="0"/>
            <a:ext cx="1954530" cy="6858000"/>
          </a:xfrm>
          <a:custGeom>
            <a:avLst/>
            <a:gdLst/>
            <a:ahLst/>
            <a:cxnLst/>
            <a:rect l="l" t="t" r="r" b="b"/>
            <a:pathLst>
              <a:path w="1954529" h="6858000">
                <a:moveTo>
                  <a:pt x="1954529" y="0"/>
                </a:moveTo>
                <a:lnTo>
                  <a:pt x="0" y="0"/>
                </a:lnTo>
                <a:lnTo>
                  <a:pt x="0" y="6858000"/>
                </a:lnTo>
                <a:lnTo>
                  <a:pt x="1954529" y="6858000"/>
                </a:lnTo>
                <a:lnTo>
                  <a:pt x="1954529" y="0"/>
                </a:lnTo>
                <a:close/>
              </a:path>
            </a:pathLst>
          </a:custGeom>
          <a:solidFill>
            <a:srgbClr val="5555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129528" y="2369185"/>
            <a:ext cx="2120265" cy="2119630"/>
          </a:xfrm>
          <a:custGeom>
            <a:avLst/>
            <a:gdLst/>
            <a:ahLst/>
            <a:cxnLst/>
            <a:rect l="l" t="t" r="r" b="b"/>
            <a:pathLst>
              <a:path w="2120265" h="2119629">
                <a:moveTo>
                  <a:pt x="1059942" y="0"/>
                </a:moveTo>
                <a:lnTo>
                  <a:pt x="1011427" y="1090"/>
                </a:lnTo>
                <a:lnTo>
                  <a:pt x="963472" y="4330"/>
                </a:lnTo>
                <a:lnTo>
                  <a:pt x="916123" y="9674"/>
                </a:lnTo>
                <a:lnTo>
                  <a:pt x="869428" y="17074"/>
                </a:lnTo>
                <a:lnTo>
                  <a:pt x="823432" y="26483"/>
                </a:lnTo>
                <a:lnTo>
                  <a:pt x="778183" y="37855"/>
                </a:lnTo>
                <a:lnTo>
                  <a:pt x="733728" y="51144"/>
                </a:lnTo>
                <a:lnTo>
                  <a:pt x="690112" y="66302"/>
                </a:lnTo>
                <a:lnTo>
                  <a:pt x="647384" y="83282"/>
                </a:lnTo>
                <a:lnTo>
                  <a:pt x="605590" y="102038"/>
                </a:lnTo>
                <a:lnTo>
                  <a:pt x="564776" y="122523"/>
                </a:lnTo>
                <a:lnTo>
                  <a:pt x="524989" y="144690"/>
                </a:lnTo>
                <a:lnTo>
                  <a:pt x="486277" y="168493"/>
                </a:lnTo>
                <a:lnTo>
                  <a:pt x="448686" y="193885"/>
                </a:lnTo>
                <a:lnTo>
                  <a:pt x="412262" y="220818"/>
                </a:lnTo>
                <a:lnTo>
                  <a:pt x="377054" y="249247"/>
                </a:lnTo>
                <a:lnTo>
                  <a:pt x="343106" y="279124"/>
                </a:lnTo>
                <a:lnTo>
                  <a:pt x="310467" y="310403"/>
                </a:lnTo>
                <a:lnTo>
                  <a:pt x="279183" y="343037"/>
                </a:lnTo>
                <a:lnTo>
                  <a:pt x="249300" y="376980"/>
                </a:lnTo>
                <a:lnTo>
                  <a:pt x="220866" y="412183"/>
                </a:lnTo>
                <a:lnTo>
                  <a:pt x="193927" y="448602"/>
                </a:lnTo>
                <a:lnTo>
                  <a:pt x="168531" y="486188"/>
                </a:lnTo>
                <a:lnTo>
                  <a:pt x="144723" y="524895"/>
                </a:lnTo>
                <a:lnTo>
                  <a:pt x="122551" y="564677"/>
                </a:lnTo>
                <a:lnTo>
                  <a:pt x="102062" y="605486"/>
                </a:lnTo>
                <a:lnTo>
                  <a:pt x="83302" y="647277"/>
                </a:lnTo>
                <a:lnTo>
                  <a:pt x="66318" y="690001"/>
                </a:lnTo>
                <a:lnTo>
                  <a:pt x="51156" y="733613"/>
                </a:lnTo>
                <a:lnTo>
                  <a:pt x="37865" y="778066"/>
                </a:lnTo>
                <a:lnTo>
                  <a:pt x="26490" y="823312"/>
                </a:lnTo>
                <a:lnTo>
                  <a:pt x="17078" y="869305"/>
                </a:lnTo>
                <a:lnTo>
                  <a:pt x="9676" y="915999"/>
                </a:lnTo>
                <a:lnTo>
                  <a:pt x="4332" y="963346"/>
                </a:lnTo>
                <a:lnTo>
                  <a:pt x="1090" y="1011300"/>
                </a:lnTo>
                <a:lnTo>
                  <a:pt x="0" y="1059814"/>
                </a:lnTo>
                <a:lnTo>
                  <a:pt x="1090" y="1108329"/>
                </a:lnTo>
                <a:lnTo>
                  <a:pt x="4332" y="1156283"/>
                </a:lnTo>
                <a:lnTo>
                  <a:pt x="9676" y="1203630"/>
                </a:lnTo>
                <a:lnTo>
                  <a:pt x="17078" y="1250324"/>
                </a:lnTo>
                <a:lnTo>
                  <a:pt x="26490" y="1296317"/>
                </a:lnTo>
                <a:lnTo>
                  <a:pt x="37865" y="1341563"/>
                </a:lnTo>
                <a:lnTo>
                  <a:pt x="51156" y="1386016"/>
                </a:lnTo>
                <a:lnTo>
                  <a:pt x="66318" y="1429628"/>
                </a:lnTo>
                <a:lnTo>
                  <a:pt x="83302" y="1472352"/>
                </a:lnTo>
                <a:lnTo>
                  <a:pt x="102062" y="1514143"/>
                </a:lnTo>
                <a:lnTo>
                  <a:pt x="122551" y="1554952"/>
                </a:lnTo>
                <a:lnTo>
                  <a:pt x="144723" y="1594734"/>
                </a:lnTo>
                <a:lnTo>
                  <a:pt x="168531" y="1633441"/>
                </a:lnTo>
                <a:lnTo>
                  <a:pt x="193927" y="1671027"/>
                </a:lnTo>
                <a:lnTo>
                  <a:pt x="220866" y="1707446"/>
                </a:lnTo>
                <a:lnTo>
                  <a:pt x="249300" y="1742649"/>
                </a:lnTo>
                <a:lnTo>
                  <a:pt x="279183" y="1776592"/>
                </a:lnTo>
                <a:lnTo>
                  <a:pt x="310467" y="1809226"/>
                </a:lnTo>
                <a:lnTo>
                  <a:pt x="343106" y="1840505"/>
                </a:lnTo>
                <a:lnTo>
                  <a:pt x="377054" y="1870382"/>
                </a:lnTo>
                <a:lnTo>
                  <a:pt x="412262" y="1898811"/>
                </a:lnTo>
                <a:lnTo>
                  <a:pt x="448686" y="1925744"/>
                </a:lnTo>
                <a:lnTo>
                  <a:pt x="486277" y="1951136"/>
                </a:lnTo>
                <a:lnTo>
                  <a:pt x="524989" y="1974939"/>
                </a:lnTo>
                <a:lnTo>
                  <a:pt x="564776" y="1997106"/>
                </a:lnTo>
                <a:lnTo>
                  <a:pt x="605590" y="2017591"/>
                </a:lnTo>
                <a:lnTo>
                  <a:pt x="647384" y="2036347"/>
                </a:lnTo>
                <a:lnTo>
                  <a:pt x="690112" y="2053327"/>
                </a:lnTo>
                <a:lnTo>
                  <a:pt x="733728" y="2068485"/>
                </a:lnTo>
                <a:lnTo>
                  <a:pt x="778183" y="2081774"/>
                </a:lnTo>
                <a:lnTo>
                  <a:pt x="823432" y="2093146"/>
                </a:lnTo>
                <a:lnTo>
                  <a:pt x="869428" y="2102555"/>
                </a:lnTo>
                <a:lnTo>
                  <a:pt x="916123" y="2109955"/>
                </a:lnTo>
                <a:lnTo>
                  <a:pt x="963472" y="2115299"/>
                </a:lnTo>
                <a:lnTo>
                  <a:pt x="1011427" y="2118539"/>
                </a:lnTo>
                <a:lnTo>
                  <a:pt x="1059942" y="2119629"/>
                </a:lnTo>
                <a:lnTo>
                  <a:pt x="1108456" y="2118539"/>
                </a:lnTo>
                <a:lnTo>
                  <a:pt x="1156410" y="2115299"/>
                </a:lnTo>
                <a:lnTo>
                  <a:pt x="1203757" y="2109955"/>
                </a:lnTo>
                <a:lnTo>
                  <a:pt x="1250451" y="2102555"/>
                </a:lnTo>
                <a:lnTo>
                  <a:pt x="1296444" y="2093146"/>
                </a:lnTo>
                <a:lnTo>
                  <a:pt x="1341690" y="2081774"/>
                </a:lnTo>
                <a:lnTo>
                  <a:pt x="1386143" y="2068485"/>
                </a:lnTo>
                <a:lnTo>
                  <a:pt x="1429755" y="2053327"/>
                </a:lnTo>
                <a:lnTo>
                  <a:pt x="1472479" y="2036347"/>
                </a:lnTo>
                <a:lnTo>
                  <a:pt x="1514270" y="2017591"/>
                </a:lnTo>
                <a:lnTo>
                  <a:pt x="1555079" y="1997106"/>
                </a:lnTo>
                <a:lnTo>
                  <a:pt x="1594861" y="1974939"/>
                </a:lnTo>
                <a:lnTo>
                  <a:pt x="1633568" y="1951136"/>
                </a:lnTo>
                <a:lnTo>
                  <a:pt x="1671154" y="1925744"/>
                </a:lnTo>
                <a:lnTo>
                  <a:pt x="1707573" y="1898811"/>
                </a:lnTo>
                <a:lnTo>
                  <a:pt x="1742776" y="1870382"/>
                </a:lnTo>
                <a:lnTo>
                  <a:pt x="1776719" y="1840505"/>
                </a:lnTo>
                <a:lnTo>
                  <a:pt x="1809353" y="1809226"/>
                </a:lnTo>
                <a:lnTo>
                  <a:pt x="1840632" y="1776592"/>
                </a:lnTo>
                <a:lnTo>
                  <a:pt x="1870509" y="1742649"/>
                </a:lnTo>
                <a:lnTo>
                  <a:pt x="1898938" y="1707446"/>
                </a:lnTo>
                <a:lnTo>
                  <a:pt x="1925871" y="1671027"/>
                </a:lnTo>
                <a:lnTo>
                  <a:pt x="1951263" y="1633441"/>
                </a:lnTo>
                <a:lnTo>
                  <a:pt x="1975066" y="1594734"/>
                </a:lnTo>
                <a:lnTo>
                  <a:pt x="1997233" y="1554952"/>
                </a:lnTo>
                <a:lnTo>
                  <a:pt x="2017718" y="1514143"/>
                </a:lnTo>
                <a:lnTo>
                  <a:pt x="2036474" y="1472352"/>
                </a:lnTo>
                <a:lnTo>
                  <a:pt x="2053454" y="1429628"/>
                </a:lnTo>
                <a:lnTo>
                  <a:pt x="2068612" y="1386016"/>
                </a:lnTo>
                <a:lnTo>
                  <a:pt x="2081901" y="1341563"/>
                </a:lnTo>
                <a:lnTo>
                  <a:pt x="2093273" y="1296317"/>
                </a:lnTo>
                <a:lnTo>
                  <a:pt x="2102682" y="1250324"/>
                </a:lnTo>
                <a:lnTo>
                  <a:pt x="2110082" y="1203630"/>
                </a:lnTo>
                <a:lnTo>
                  <a:pt x="2115426" y="1156283"/>
                </a:lnTo>
                <a:lnTo>
                  <a:pt x="2118666" y="1108329"/>
                </a:lnTo>
                <a:lnTo>
                  <a:pt x="2119756" y="1059814"/>
                </a:lnTo>
                <a:lnTo>
                  <a:pt x="2118666" y="1011300"/>
                </a:lnTo>
                <a:lnTo>
                  <a:pt x="2115426" y="963346"/>
                </a:lnTo>
                <a:lnTo>
                  <a:pt x="2110082" y="915999"/>
                </a:lnTo>
                <a:lnTo>
                  <a:pt x="2102682" y="869305"/>
                </a:lnTo>
                <a:lnTo>
                  <a:pt x="2093273" y="823312"/>
                </a:lnTo>
                <a:lnTo>
                  <a:pt x="2081901" y="778066"/>
                </a:lnTo>
                <a:lnTo>
                  <a:pt x="2068612" y="733613"/>
                </a:lnTo>
                <a:lnTo>
                  <a:pt x="2053454" y="690001"/>
                </a:lnTo>
                <a:lnTo>
                  <a:pt x="2036474" y="647277"/>
                </a:lnTo>
                <a:lnTo>
                  <a:pt x="2017718" y="605486"/>
                </a:lnTo>
                <a:lnTo>
                  <a:pt x="1997233" y="564677"/>
                </a:lnTo>
                <a:lnTo>
                  <a:pt x="1975066" y="524895"/>
                </a:lnTo>
                <a:lnTo>
                  <a:pt x="1951263" y="486188"/>
                </a:lnTo>
                <a:lnTo>
                  <a:pt x="1925871" y="448602"/>
                </a:lnTo>
                <a:lnTo>
                  <a:pt x="1898938" y="412183"/>
                </a:lnTo>
                <a:lnTo>
                  <a:pt x="1870509" y="376980"/>
                </a:lnTo>
                <a:lnTo>
                  <a:pt x="1840632" y="343037"/>
                </a:lnTo>
                <a:lnTo>
                  <a:pt x="1809353" y="310403"/>
                </a:lnTo>
                <a:lnTo>
                  <a:pt x="1776719" y="279124"/>
                </a:lnTo>
                <a:lnTo>
                  <a:pt x="1742776" y="249247"/>
                </a:lnTo>
                <a:lnTo>
                  <a:pt x="1707573" y="220818"/>
                </a:lnTo>
                <a:lnTo>
                  <a:pt x="1671154" y="193885"/>
                </a:lnTo>
                <a:lnTo>
                  <a:pt x="1633568" y="168493"/>
                </a:lnTo>
                <a:lnTo>
                  <a:pt x="1594861" y="144690"/>
                </a:lnTo>
                <a:lnTo>
                  <a:pt x="1555079" y="122523"/>
                </a:lnTo>
                <a:lnTo>
                  <a:pt x="1514270" y="102038"/>
                </a:lnTo>
                <a:lnTo>
                  <a:pt x="1472479" y="83282"/>
                </a:lnTo>
                <a:lnTo>
                  <a:pt x="1429755" y="66302"/>
                </a:lnTo>
                <a:lnTo>
                  <a:pt x="1386143" y="51144"/>
                </a:lnTo>
                <a:lnTo>
                  <a:pt x="1341690" y="37855"/>
                </a:lnTo>
                <a:lnTo>
                  <a:pt x="1296444" y="26483"/>
                </a:lnTo>
                <a:lnTo>
                  <a:pt x="1250451" y="17074"/>
                </a:lnTo>
                <a:lnTo>
                  <a:pt x="1203757" y="9674"/>
                </a:lnTo>
                <a:lnTo>
                  <a:pt x="1156410" y="4330"/>
                </a:lnTo>
                <a:lnTo>
                  <a:pt x="1108456" y="1090"/>
                </a:lnTo>
                <a:lnTo>
                  <a:pt x="10599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129528" y="2369185"/>
            <a:ext cx="2120265" cy="2119630"/>
          </a:xfrm>
          <a:custGeom>
            <a:avLst/>
            <a:gdLst/>
            <a:ahLst/>
            <a:cxnLst/>
            <a:rect l="l" t="t" r="r" b="b"/>
            <a:pathLst>
              <a:path w="2120265" h="2119629">
                <a:moveTo>
                  <a:pt x="0" y="1059814"/>
                </a:moveTo>
                <a:lnTo>
                  <a:pt x="1090" y="1011300"/>
                </a:lnTo>
                <a:lnTo>
                  <a:pt x="4332" y="963346"/>
                </a:lnTo>
                <a:lnTo>
                  <a:pt x="9676" y="915999"/>
                </a:lnTo>
                <a:lnTo>
                  <a:pt x="17078" y="869305"/>
                </a:lnTo>
                <a:lnTo>
                  <a:pt x="26490" y="823312"/>
                </a:lnTo>
                <a:lnTo>
                  <a:pt x="37865" y="778066"/>
                </a:lnTo>
                <a:lnTo>
                  <a:pt x="51156" y="733613"/>
                </a:lnTo>
                <a:lnTo>
                  <a:pt x="66318" y="690001"/>
                </a:lnTo>
                <a:lnTo>
                  <a:pt x="83302" y="647277"/>
                </a:lnTo>
                <a:lnTo>
                  <a:pt x="102062" y="605486"/>
                </a:lnTo>
                <a:lnTo>
                  <a:pt x="122551" y="564677"/>
                </a:lnTo>
                <a:lnTo>
                  <a:pt x="144723" y="524895"/>
                </a:lnTo>
                <a:lnTo>
                  <a:pt x="168531" y="486188"/>
                </a:lnTo>
                <a:lnTo>
                  <a:pt x="193927" y="448602"/>
                </a:lnTo>
                <a:lnTo>
                  <a:pt x="220866" y="412183"/>
                </a:lnTo>
                <a:lnTo>
                  <a:pt x="249300" y="376980"/>
                </a:lnTo>
                <a:lnTo>
                  <a:pt x="279183" y="343037"/>
                </a:lnTo>
                <a:lnTo>
                  <a:pt x="310467" y="310403"/>
                </a:lnTo>
                <a:lnTo>
                  <a:pt x="343106" y="279124"/>
                </a:lnTo>
                <a:lnTo>
                  <a:pt x="377054" y="249247"/>
                </a:lnTo>
                <a:lnTo>
                  <a:pt x="412262" y="220818"/>
                </a:lnTo>
                <a:lnTo>
                  <a:pt x="448686" y="193885"/>
                </a:lnTo>
                <a:lnTo>
                  <a:pt x="486277" y="168493"/>
                </a:lnTo>
                <a:lnTo>
                  <a:pt x="524989" y="144690"/>
                </a:lnTo>
                <a:lnTo>
                  <a:pt x="564776" y="122523"/>
                </a:lnTo>
                <a:lnTo>
                  <a:pt x="605590" y="102038"/>
                </a:lnTo>
                <a:lnTo>
                  <a:pt x="647384" y="83282"/>
                </a:lnTo>
                <a:lnTo>
                  <a:pt x="690112" y="66302"/>
                </a:lnTo>
                <a:lnTo>
                  <a:pt x="733728" y="51144"/>
                </a:lnTo>
                <a:lnTo>
                  <a:pt x="778183" y="37855"/>
                </a:lnTo>
                <a:lnTo>
                  <a:pt x="823432" y="26483"/>
                </a:lnTo>
                <a:lnTo>
                  <a:pt x="869428" y="17074"/>
                </a:lnTo>
                <a:lnTo>
                  <a:pt x="916123" y="9674"/>
                </a:lnTo>
                <a:lnTo>
                  <a:pt x="963472" y="4330"/>
                </a:lnTo>
                <a:lnTo>
                  <a:pt x="1011427" y="1090"/>
                </a:lnTo>
                <a:lnTo>
                  <a:pt x="1059942" y="0"/>
                </a:lnTo>
                <a:lnTo>
                  <a:pt x="1108456" y="1090"/>
                </a:lnTo>
                <a:lnTo>
                  <a:pt x="1156410" y="4330"/>
                </a:lnTo>
                <a:lnTo>
                  <a:pt x="1203757" y="9674"/>
                </a:lnTo>
                <a:lnTo>
                  <a:pt x="1250451" y="17074"/>
                </a:lnTo>
                <a:lnTo>
                  <a:pt x="1296444" y="26483"/>
                </a:lnTo>
                <a:lnTo>
                  <a:pt x="1341690" y="37855"/>
                </a:lnTo>
                <a:lnTo>
                  <a:pt x="1386143" y="51144"/>
                </a:lnTo>
                <a:lnTo>
                  <a:pt x="1429755" y="66302"/>
                </a:lnTo>
                <a:lnTo>
                  <a:pt x="1472479" y="83282"/>
                </a:lnTo>
                <a:lnTo>
                  <a:pt x="1514270" y="102038"/>
                </a:lnTo>
                <a:lnTo>
                  <a:pt x="1555079" y="122523"/>
                </a:lnTo>
                <a:lnTo>
                  <a:pt x="1594861" y="144690"/>
                </a:lnTo>
                <a:lnTo>
                  <a:pt x="1633568" y="168493"/>
                </a:lnTo>
                <a:lnTo>
                  <a:pt x="1671154" y="193885"/>
                </a:lnTo>
                <a:lnTo>
                  <a:pt x="1707573" y="220818"/>
                </a:lnTo>
                <a:lnTo>
                  <a:pt x="1742776" y="249247"/>
                </a:lnTo>
                <a:lnTo>
                  <a:pt x="1776719" y="279124"/>
                </a:lnTo>
                <a:lnTo>
                  <a:pt x="1809353" y="310403"/>
                </a:lnTo>
                <a:lnTo>
                  <a:pt x="1840632" y="343037"/>
                </a:lnTo>
                <a:lnTo>
                  <a:pt x="1870509" y="376980"/>
                </a:lnTo>
                <a:lnTo>
                  <a:pt x="1898938" y="412183"/>
                </a:lnTo>
                <a:lnTo>
                  <a:pt x="1925871" y="448602"/>
                </a:lnTo>
                <a:lnTo>
                  <a:pt x="1951263" y="486188"/>
                </a:lnTo>
                <a:lnTo>
                  <a:pt x="1975066" y="524895"/>
                </a:lnTo>
                <a:lnTo>
                  <a:pt x="1997233" y="564677"/>
                </a:lnTo>
                <a:lnTo>
                  <a:pt x="2017718" y="605486"/>
                </a:lnTo>
                <a:lnTo>
                  <a:pt x="2036474" y="647277"/>
                </a:lnTo>
                <a:lnTo>
                  <a:pt x="2053454" y="690001"/>
                </a:lnTo>
                <a:lnTo>
                  <a:pt x="2068612" y="733613"/>
                </a:lnTo>
                <a:lnTo>
                  <a:pt x="2081901" y="778066"/>
                </a:lnTo>
                <a:lnTo>
                  <a:pt x="2093273" y="823312"/>
                </a:lnTo>
                <a:lnTo>
                  <a:pt x="2102682" y="869305"/>
                </a:lnTo>
                <a:lnTo>
                  <a:pt x="2110082" y="915999"/>
                </a:lnTo>
                <a:lnTo>
                  <a:pt x="2115426" y="963346"/>
                </a:lnTo>
                <a:lnTo>
                  <a:pt x="2118666" y="1011300"/>
                </a:lnTo>
                <a:lnTo>
                  <a:pt x="2119756" y="1059814"/>
                </a:lnTo>
                <a:lnTo>
                  <a:pt x="2118666" y="1108329"/>
                </a:lnTo>
                <a:lnTo>
                  <a:pt x="2115426" y="1156283"/>
                </a:lnTo>
                <a:lnTo>
                  <a:pt x="2110082" y="1203630"/>
                </a:lnTo>
                <a:lnTo>
                  <a:pt x="2102682" y="1250324"/>
                </a:lnTo>
                <a:lnTo>
                  <a:pt x="2093273" y="1296317"/>
                </a:lnTo>
                <a:lnTo>
                  <a:pt x="2081901" y="1341563"/>
                </a:lnTo>
                <a:lnTo>
                  <a:pt x="2068612" y="1386016"/>
                </a:lnTo>
                <a:lnTo>
                  <a:pt x="2053454" y="1429628"/>
                </a:lnTo>
                <a:lnTo>
                  <a:pt x="2036474" y="1472352"/>
                </a:lnTo>
                <a:lnTo>
                  <a:pt x="2017718" y="1514143"/>
                </a:lnTo>
                <a:lnTo>
                  <a:pt x="1997233" y="1554952"/>
                </a:lnTo>
                <a:lnTo>
                  <a:pt x="1975066" y="1594734"/>
                </a:lnTo>
                <a:lnTo>
                  <a:pt x="1951263" y="1633441"/>
                </a:lnTo>
                <a:lnTo>
                  <a:pt x="1925871" y="1671027"/>
                </a:lnTo>
                <a:lnTo>
                  <a:pt x="1898938" y="1707446"/>
                </a:lnTo>
                <a:lnTo>
                  <a:pt x="1870509" y="1742649"/>
                </a:lnTo>
                <a:lnTo>
                  <a:pt x="1840632" y="1776592"/>
                </a:lnTo>
                <a:lnTo>
                  <a:pt x="1809353" y="1809226"/>
                </a:lnTo>
                <a:lnTo>
                  <a:pt x="1776719" y="1840505"/>
                </a:lnTo>
                <a:lnTo>
                  <a:pt x="1742776" y="1870382"/>
                </a:lnTo>
                <a:lnTo>
                  <a:pt x="1707573" y="1898811"/>
                </a:lnTo>
                <a:lnTo>
                  <a:pt x="1671154" y="1925744"/>
                </a:lnTo>
                <a:lnTo>
                  <a:pt x="1633568" y="1951136"/>
                </a:lnTo>
                <a:lnTo>
                  <a:pt x="1594861" y="1974939"/>
                </a:lnTo>
                <a:lnTo>
                  <a:pt x="1555079" y="1997106"/>
                </a:lnTo>
                <a:lnTo>
                  <a:pt x="1514270" y="2017591"/>
                </a:lnTo>
                <a:lnTo>
                  <a:pt x="1472479" y="2036347"/>
                </a:lnTo>
                <a:lnTo>
                  <a:pt x="1429755" y="2053327"/>
                </a:lnTo>
                <a:lnTo>
                  <a:pt x="1386143" y="2068485"/>
                </a:lnTo>
                <a:lnTo>
                  <a:pt x="1341690" y="2081774"/>
                </a:lnTo>
                <a:lnTo>
                  <a:pt x="1296444" y="2093146"/>
                </a:lnTo>
                <a:lnTo>
                  <a:pt x="1250451" y="2102555"/>
                </a:lnTo>
                <a:lnTo>
                  <a:pt x="1203757" y="2109955"/>
                </a:lnTo>
                <a:lnTo>
                  <a:pt x="1156410" y="2115299"/>
                </a:lnTo>
                <a:lnTo>
                  <a:pt x="1108456" y="2118539"/>
                </a:lnTo>
                <a:lnTo>
                  <a:pt x="1059942" y="2119629"/>
                </a:lnTo>
                <a:lnTo>
                  <a:pt x="1011427" y="2118539"/>
                </a:lnTo>
                <a:lnTo>
                  <a:pt x="963472" y="2115299"/>
                </a:lnTo>
                <a:lnTo>
                  <a:pt x="916123" y="2109955"/>
                </a:lnTo>
                <a:lnTo>
                  <a:pt x="869428" y="2102555"/>
                </a:lnTo>
                <a:lnTo>
                  <a:pt x="823432" y="2093146"/>
                </a:lnTo>
                <a:lnTo>
                  <a:pt x="778183" y="2081774"/>
                </a:lnTo>
                <a:lnTo>
                  <a:pt x="733728" y="2068485"/>
                </a:lnTo>
                <a:lnTo>
                  <a:pt x="690112" y="2053327"/>
                </a:lnTo>
                <a:lnTo>
                  <a:pt x="647384" y="2036347"/>
                </a:lnTo>
                <a:lnTo>
                  <a:pt x="605590" y="2017591"/>
                </a:lnTo>
                <a:lnTo>
                  <a:pt x="564776" y="1997106"/>
                </a:lnTo>
                <a:lnTo>
                  <a:pt x="524989" y="1974939"/>
                </a:lnTo>
                <a:lnTo>
                  <a:pt x="486277" y="1951136"/>
                </a:lnTo>
                <a:lnTo>
                  <a:pt x="448686" y="1925744"/>
                </a:lnTo>
                <a:lnTo>
                  <a:pt x="412262" y="1898811"/>
                </a:lnTo>
                <a:lnTo>
                  <a:pt x="377054" y="1870382"/>
                </a:lnTo>
                <a:lnTo>
                  <a:pt x="343106" y="1840505"/>
                </a:lnTo>
                <a:lnTo>
                  <a:pt x="310467" y="1809226"/>
                </a:lnTo>
                <a:lnTo>
                  <a:pt x="279183" y="1776592"/>
                </a:lnTo>
                <a:lnTo>
                  <a:pt x="249300" y="1742649"/>
                </a:lnTo>
                <a:lnTo>
                  <a:pt x="220866" y="1707446"/>
                </a:lnTo>
                <a:lnTo>
                  <a:pt x="193927" y="1671027"/>
                </a:lnTo>
                <a:lnTo>
                  <a:pt x="168531" y="1633441"/>
                </a:lnTo>
                <a:lnTo>
                  <a:pt x="144723" y="1594734"/>
                </a:lnTo>
                <a:lnTo>
                  <a:pt x="122551" y="1554952"/>
                </a:lnTo>
                <a:lnTo>
                  <a:pt x="102062" y="1514143"/>
                </a:lnTo>
                <a:lnTo>
                  <a:pt x="83302" y="1472352"/>
                </a:lnTo>
                <a:lnTo>
                  <a:pt x="66318" y="1429628"/>
                </a:lnTo>
                <a:lnTo>
                  <a:pt x="51156" y="1386016"/>
                </a:lnTo>
                <a:lnTo>
                  <a:pt x="37865" y="1341563"/>
                </a:lnTo>
                <a:lnTo>
                  <a:pt x="26490" y="1296317"/>
                </a:lnTo>
                <a:lnTo>
                  <a:pt x="17078" y="1250324"/>
                </a:lnTo>
                <a:lnTo>
                  <a:pt x="9676" y="1203630"/>
                </a:lnTo>
                <a:lnTo>
                  <a:pt x="4332" y="1156283"/>
                </a:lnTo>
                <a:lnTo>
                  <a:pt x="1090" y="1108329"/>
                </a:lnTo>
                <a:lnTo>
                  <a:pt x="0" y="1059814"/>
                </a:lnTo>
                <a:close/>
              </a:path>
            </a:pathLst>
          </a:custGeom>
          <a:ln w="22225">
            <a:solidFill>
              <a:srgbClr val="FBF8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21856" y="2865170"/>
            <a:ext cx="949642" cy="114345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0225" y="208279"/>
            <a:ext cx="6698615" cy="9218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2308" y="1083945"/>
            <a:ext cx="5752465" cy="2769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mailto:adminsupport@mydae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5" descr="Logo, company name&#10;&#10;Description automatically generated">
            <a:extLst>
              <a:ext uri="{FF2B5EF4-FFF2-40B4-BE49-F238E27FC236}">
                <a16:creationId xmlns:a16="http://schemas.microsoft.com/office/drawing/2014/main" id="{46DBED72-228C-0A7B-C7FA-0438B8675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548" y="474439"/>
            <a:ext cx="3166799" cy="311803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ABCD2-0C98-04C3-2F69-96C65EBE4FD3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fld id="{A6E5849F-8334-433C-8F52-1234662387B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3667F1-714D-EBFC-39CE-3F492E990D68}"/>
              </a:ext>
            </a:extLst>
          </p:cNvPr>
          <p:cNvSpPr txBox="1"/>
          <p:nvPr/>
        </p:nvSpPr>
        <p:spPr>
          <a:xfrm>
            <a:off x="1755228" y="5391807"/>
            <a:ext cx="147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91DDC7-FD65-91E7-01ED-287CF720592C}"/>
              </a:ext>
            </a:extLst>
          </p:cNvPr>
          <p:cNvSpPr txBox="1"/>
          <p:nvPr/>
        </p:nvSpPr>
        <p:spPr>
          <a:xfrm>
            <a:off x="2835497" y="4249280"/>
            <a:ext cx="230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SPONSORED BY: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E81207-C422-5B19-738F-60E5F580FB96}"/>
              </a:ext>
            </a:extLst>
          </p:cNvPr>
          <p:cNvSpPr txBox="1"/>
          <p:nvPr/>
        </p:nvSpPr>
        <p:spPr>
          <a:xfrm>
            <a:off x="6248400" y="424928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LOCATION  PROVIDED BY: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CD79A5-8A0F-F383-D207-A1785D1CA177}"/>
              </a:ext>
            </a:extLst>
          </p:cNvPr>
          <p:cNvSpPr txBox="1"/>
          <p:nvPr/>
        </p:nvSpPr>
        <p:spPr>
          <a:xfrm>
            <a:off x="101484" y="4249280"/>
            <a:ext cx="230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FCCBN FOUNDER:</a:t>
            </a: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32F7A2CE-98F3-BAFB-FCB7-0C80EEC1A6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11750" y="2444750"/>
            <a:ext cx="2273300" cy="227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2145F5-6D45-9399-E130-1BC53FF60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85" y="5074453"/>
            <a:ext cx="2046909" cy="664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F10B63-9BD5-5EFF-C2E3-491BE06C3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6297" y="4803305"/>
            <a:ext cx="2273300" cy="11770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7FA5E3-7652-4F30-420B-3DCA27F0D6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000" y="4937046"/>
            <a:ext cx="23876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804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816098" y="2237358"/>
            <a:ext cx="5903595" cy="12830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304"/>
              </a:lnSpc>
              <a:spcBef>
                <a:spcPts val="105"/>
              </a:spcBef>
            </a:pPr>
            <a:r>
              <a:rPr sz="2900" b="0" spc="155" dirty="0">
                <a:latin typeface="Calibri"/>
                <a:cs typeface="Calibri"/>
              </a:rPr>
              <a:t>City</a:t>
            </a:r>
            <a:r>
              <a:rPr sz="2900" b="0" spc="75" dirty="0">
                <a:latin typeface="Calibri"/>
                <a:cs typeface="Calibri"/>
              </a:rPr>
              <a:t> </a:t>
            </a:r>
            <a:r>
              <a:rPr sz="2900" b="0" spc="105" dirty="0">
                <a:latin typeface="Calibri"/>
                <a:cs typeface="Calibri"/>
              </a:rPr>
              <a:t>of</a:t>
            </a:r>
            <a:r>
              <a:rPr sz="2900" b="0" spc="145" dirty="0">
                <a:latin typeface="Calibri"/>
                <a:cs typeface="Calibri"/>
              </a:rPr>
              <a:t> </a:t>
            </a:r>
            <a:r>
              <a:rPr sz="2900" b="0" spc="125" dirty="0">
                <a:latin typeface="Calibri"/>
                <a:cs typeface="Calibri"/>
              </a:rPr>
              <a:t>Stamford</a:t>
            </a:r>
            <a:br>
              <a:rPr lang="en-US" sz="2900" b="0" spc="125" dirty="0">
                <a:latin typeface="Calibri"/>
                <a:cs typeface="Calibri"/>
              </a:rPr>
            </a:br>
            <a:r>
              <a:rPr lang="en-US" sz="2900" b="0" spc="125" dirty="0">
                <a:latin typeface="Calibri"/>
                <a:cs typeface="Calibri"/>
              </a:rPr>
              <a:t>Fairfield County Commercial Brokers Network </a:t>
            </a:r>
            <a:r>
              <a:rPr sz="2900" b="0" spc="85" dirty="0">
                <a:latin typeface="Calibri"/>
                <a:cs typeface="Calibri"/>
              </a:rPr>
              <a:t>Presentation</a:t>
            </a:r>
            <a:endParaRPr sz="29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4391" y="3454374"/>
            <a:ext cx="2181860" cy="6213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9300"/>
              </a:lnSpc>
              <a:spcBef>
                <a:spcPts val="95"/>
              </a:spcBef>
            </a:pPr>
            <a:r>
              <a:rPr sz="1400" b="1" spc="125" dirty="0">
                <a:latin typeface="Calibri"/>
                <a:cs typeface="Calibri"/>
              </a:rPr>
              <a:t>September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lang="en-US" sz="1400" b="1" spc="145" dirty="0">
                <a:latin typeface="Calibri"/>
                <a:cs typeface="Calibri"/>
              </a:rPr>
              <a:t>25</a:t>
            </a:r>
            <a:r>
              <a:rPr sz="1400" b="1" spc="145" dirty="0">
                <a:latin typeface="Calibri"/>
                <a:cs typeface="Calibri"/>
              </a:rPr>
              <a:t>,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175" dirty="0">
                <a:latin typeface="Calibri"/>
                <a:cs typeface="Calibri"/>
              </a:rPr>
              <a:t>2026 </a:t>
            </a:r>
            <a:r>
              <a:rPr sz="1400" b="1" spc="105" dirty="0">
                <a:latin typeface="Calibri"/>
                <a:cs typeface="Calibri"/>
              </a:rPr>
              <a:t>Mayor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100" dirty="0">
                <a:latin typeface="Calibri"/>
                <a:cs typeface="Calibri"/>
              </a:rPr>
              <a:t>Caroline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105" dirty="0">
                <a:latin typeface="Calibri"/>
                <a:cs typeface="Calibri"/>
              </a:rPr>
              <a:t>Simmons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" y="0"/>
            <a:ext cx="9144000" cy="2130425"/>
            <a:chOff x="20" y="0"/>
            <a:chExt cx="9144000" cy="2130425"/>
          </a:xfrm>
        </p:grpSpPr>
        <p:pic>
          <p:nvPicPr>
            <p:cNvPr id="5" name="object 5" descr="A picture containing text, road, building, outdoor  AI-generated content may be incorrect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6976" y="0"/>
              <a:ext cx="6407023" cy="2130425"/>
            </a:xfrm>
            <a:prstGeom prst="rect">
              <a:avLst/>
            </a:prstGeom>
          </p:spPr>
        </p:pic>
        <p:pic>
          <p:nvPicPr>
            <p:cNvPr id="6" name="object 6" descr="A picture containing building, city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" y="0"/>
              <a:ext cx="3354049" cy="2123566"/>
            </a:xfrm>
            <a:prstGeom prst="rect">
              <a:avLst/>
            </a:prstGeom>
          </p:spPr>
        </p:pic>
      </p:grpSp>
      <p:pic>
        <p:nvPicPr>
          <p:cNvPr id="7" name="object 7" descr="A statue outside of a building  AI-generated content may b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" y="2279776"/>
            <a:ext cx="2613151" cy="2244344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20" y="4682871"/>
            <a:ext cx="9144000" cy="2175510"/>
            <a:chOff x="20" y="4682871"/>
            <a:chExt cx="9144000" cy="2175510"/>
          </a:xfrm>
        </p:grpSpPr>
        <p:pic>
          <p:nvPicPr>
            <p:cNvPr id="9" name="object 9" descr="A lake with trees and grass  Description automatically generated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87644" y="4683379"/>
              <a:ext cx="3356355" cy="217455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" y="4682871"/>
              <a:ext cx="6422389" cy="2175126"/>
            </a:xfrm>
            <a:prstGeom prst="rect">
              <a:avLst/>
            </a:prstGeom>
          </p:spPr>
        </p:pic>
      </p:grpSp>
      <p:pic>
        <p:nvPicPr>
          <p:cNvPr id="11" name="object 11" descr="A picture containing text  AI-generated content may be incorrect.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70670" y="3555210"/>
            <a:ext cx="507353" cy="61206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03961" y="279603"/>
            <a:ext cx="6507480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190" dirty="0"/>
              <a:t>Mayor’s</a:t>
            </a:r>
            <a:r>
              <a:rPr sz="2900" spc="40" dirty="0"/>
              <a:t> </a:t>
            </a:r>
            <a:r>
              <a:rPr sz="2900" spc="190" dirty="0"/>
              <a:t>Vision</a:t>
            </a:r>
            <a:r>
              <a:rPr sz="2900" spc="90" dirty="0"/>
              <a:t> </a:t>
            </a:r>
            <a:r>
              <a:rPr sz="2900" spc="260" dirty="0"/>
              <a:t>and</a:t>
            </a:r>
            <a:r>
              <a:rPr sz="2900" spc="75" dirty="0"/>
              <a:t> </a:t>
            </a:r>
            <a:r>
              <a:rPr sz="2900" spc="280" dirty="0"/>
              <a:t>Budget</a:t>
            </a:r>
            <a:r>
              <a:rPr sz="2900" spc="70" dirty="0"/>
              <a:t> </a:t>
            </a:r>
            <a:r>
              <a:rPr sz="2900" spc="160" dirty="0"/>
              <a:t>Priorities</a:t>
            </a:r>
            <a:endParaRPr sz="2900"/>
          </a:p>
        </p:txBody>
      </p:sp>
      <p:sp>
        <p:nvSpPr>
          <p:cNvPr id="3" name="object 3"/>
          <p:cNvSpPr txBox="1"/>
          <p:nvPr/>
        </p:nvSpPr>
        <p:spPr>
          <a:xfrm>
            <a:off x="524052" y="1018133"/>
            <a:ext cx="5294630" cy="4738370"/>
          </a:xfrm>
          <a:prstGeom prst="rect">
            <a:avLst/>
          </a:prstGeom>
        </p:spPr>
        <p:txBody>
          <a:bodyPr vert="horz" wrap="square" lIns="0" tIns="131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1400" b="1" spc="80" dirty="0">
                <a:latin typeface="Calibri"/>
                <a:cs typeface="Calibri"/>
              </a:rPr>
              <a:t>Vision:</a:t>
            </a:r>
            <a:endParaRPr sz="1400">
              <a:latin typeface="Calibri"/>
              <a:cs typeface="Calibri"/>
            </a:endParaRPr>
          </a:p>
          <a:p>
            <a:pPr marL="12700" marR="407670">
              <a:lnSpc>
                <a:spcPct val="100000"/>
              </a:lnSpc>
              <a:spcBef>
                <a:spcPts val="935"/>
              </a:spcBef>
            </a:pPr>
            <a:r>
              <a:rPr sz="1400" spc="80" dirty="0">
                <a:latin typeface="Calibri"/>
                <a:cs typeface="Calibri"/>
              </a:rPr>
              <a:t>Creating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a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more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inclusive,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equitable,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10" dirty="0">
                <a:latin typeface="Calibri"/>
                <a:cs typeface="Calibri"/>
              </a:rPr>
              <a:t>vibrant,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affordable,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and </a:t>
            </a:r>
            <a:r>
              <a:rPr sz="1400" spc="20" dirty="0">
                <a:latin typeface="Calibri"/>
                <a:cs typeface="Calibri"/>
              </a:rPr>
              <a:t>innovative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20" dirty="0">
                <a:latin typeface="Calibri"/>
                <a:cs typeface="Calibri"/>
              </a:rPr>
              <a:t>city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where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everyone</a:t>
            </a:r>
            <a:r>
              <a:rPr sz="1400" spc="80" dirty="0">
                <a:latin typeface="Calibri"/>
                <a:cs typeface="Calibri"/>
              </a:rPr>
              <a:t> can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thrive.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25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110" dirty="0">
                <a:latin typeface="Calibri"/>
                <a:cs typeface="Calibri"/>
              </a:rPr>
              <a:t>City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65" dirty="0">
                <a:latin typeface="Calibri"/>
                <a:cs typeface="Calibri"/>
              </a:rPr>
              <a:t>Priorities:</a:t>
            </a:r>
            <a:endParaRPr sz="1400">
              <a:latin typeface="Calibri"/>
              <a:cs typeface="Calibri"/>
            </a:endParaRPr>
          </a:p>
          <a:p>
            <a:pPr marL="241300" marR="5080" indent="-228600">
              <a:lnSpc>
                <a:spcPct val="100000"/>
              </a:lnSpc>
              <a:spcBef>
                <a:spcPts val="940"/>
              </a:spcBef>
              <a:buFont typeface="Arial"/>
              <a:buChar char="•"/>
              <a:tabLst>
                <a:tab pos="241300" algn="l"/>
              </a:tabLst>
            </a:pPr>
            <a:r>
              <a:rPr sz="1400" spc="20" dirty="0">
                <a:latin typeface="Calibri"/>
                <a:cs typeface="Calibri"/>
              </a:rPr>
              <a:t>Invest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in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20" dirty="0">
                <a:latin typeface="Calibri"/>
                <a:cs typeface="Calibri"/>
              </a:rPr>
              <a:t>critical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services</a:t>
            </a:r>
            <a:r>
              <a:rPr sz="1400" spc="95" dirty="0">
                <a:latin typeface="Calibri"/>
                <a:cs typeface="Calibri"/>
              </a:rPr>
              <a:t> and </a:t>
            </a:r>
            <a:r>
              <a:rPr sz="1400" spc="20" dirty="0">
                <a:latin typeface="Calibri"/>
                <a:cs typeface="Calibri"/>
              </a:rPr>
              <a:t>infrastructure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projects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20" dirty="0">
                <a:latin typeface="Calibri"/>
                <a:cs typeface="Calibri"/>
              </a:rPr>
              <a:t>to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enhance </a:t>
            </a:r>
            <a:r>
              <a:rPr sz="1400" spc="45" dirty="0">
                <a:latin typeface="Calibri"/>
                <a:cs typeface="Calibri"/>
              </a:rPr>
              <a:t>quality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life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residents,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while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maintaining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a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balanced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and </a:t>
            </a:r>
            <a:r>
              <a:rPr sz="1400" dirty="0">
                <a:latin typeface="Calibri"/>
                <a:cs typeface="Calibri"/>
              </a:rPr>
              <a:t>fiscally</a:t>
            </a:r>
            <a:r>
              <a:rPr sz="1400" spc="21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responsible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budget.</a:t>
            </a:r>
            <a:endParaRPr sz="14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240665" algn="l"/>
              </a:tabLst>
            </a:pPr>
            <a:r>
              <a:rPr sz="1400" spc="80" dirty="0">
                <a:latin typeface="Calibri"/>
                <a:cs typeface="Calibri"/>
              </a:rPr>
              <a:t>Key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priority</a:t>
            </a:r>
            <a:r>
              <a:rPr sz="1400" spc="180" dirty="0">
                <a:latin typeface="Calibri"/>
                <a:cs typeface="Calibri"/>
              </a:rPr>
              <a:t> </a:t>
            </a:r>
            <a:r>
              <a:rPr sz="1400" spc="40" dirty="0">
                <a:latin typeface="Calibri"/>
                <a:cs typeface="Calibri"/>
              </a:rPr>
              <a:t>areas:</a:t>
            </a:r>
            <a:endParaRPr sz="1400">
              <a:latin typeface="Calibri"/>
              <a:cs typeface="Calibri"/>
            </a:endParaRPr>
          </a:p>
          <a:p>
            <a:pPr marL="697865" marR="238125" lvl="1" indent="-228600">
              <a:lnSpc>
                <a:spcPct val="100000"/>
              </a:lnSpc>
              <a:spcBef>
                <a:spcPts val="445"/>
              </a:spcBef>
              <a:buFont typeface="Courier New"/>
              <a:buChar char="o"/>
              <a:tabLst>
                <a:tab pos="697865" algn="l"/>
              </a:tabLst>
            </a:pPr>
            <a:r>
              <a:rPr sz="1400" b="1" spc="100" dirty="0">
                <a:latin typeface="Calibri"/>
                <a:cs typeface="Calibri"/>
              </a:rPr>
              <a:t>Public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105" dirty="0">
                <a:latin typeface="Calibri"/>
                <a:cs typeface="Calibri"/>
              </a:rPr>
              <a:t>Safety</a:t>
            </a:r>
            <a:r>
              <a:rPr sz="1400" b="1" spc="45" dirty="0">
                <a:latin typeface="Calibri"/>
                <a:cs typeface="Calibri"/>
              </a:rPr>
              <a:t> </a:t>
            </a:r>
            <a:r>
              <a:rPr sz="1400" spc="-140" dirty="0">
                <a:latin typeface="Calibri"/>
                <a:cs typeface="Calibri"/>
              </a:rPr>
              <a:t>–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Vision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Zero,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traffic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enforcement, </a:t>
            </a:r>
            <a:r>
              <a:rPr sz="1400" spc="100" dirty="0">
                <a:latin typeface="Calibri"/>
                <a:cs typeface="Calibri"/>
              </a:rPr>
              <a:t>neighborhood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beautification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efforts,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pedestrian </a:t>
            </a:r>
            <a:r>
              <a:rPr sz="1400" spc="-10" dirty="0">
                <a:latin typeface="Calibri"/>
                <a:cs typeface="Calibri"/>
              </a:rPr>
              <a:t>safety</a:t>
            </a:r>
            <a:endParaRPr sz="1400">
              <a:latin typeface="Calibri"/>
              <a:cs typeface="Calibri"/>
            </a:endParaRPr>
          </a:p>
          <a:p>
            <a:pPr marL="697230" lvl="1" indent="-227965">
              <a:lnSpc>
                <a:spcPct val="100000"/>
              </a:lnSpc>
              <a:spcBef>
                <a:spcPts val="505"/>
              </a:spcBef>
              <a:buFont typeface="Courier New"/>
              <a:buChar char="o"/>
              <a:tabLst>
                <a:tab pos="697230" algn="l"/>
              </a:tabLst>
            </a:pPr>
            <a:r>
              <a:rPr sz="1400" b="1" spc="70" dirty="0">
                <a:latin typeface="Calibri"/>
                <a:cs typeface="Calibri"/>
              </a:rPr>
              <a:t>Infrastructure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spc="-140" dirty="0">
                <a:latin typeface="Calibri"/>
                <a:cs typeface="Calibri"/>
              </a:rPr>
              <a:t>–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Schools,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roads,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sidewalks,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parks,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train</a:t>
            </a:r>
            <a:endParaRPr sz="1400">
              <a:latin typeface="Calibri"/>
              <a:cs typeface="Calibri"/>
            </a:endParaRPr>
          </a:p>
          <a:p>
            <a:pPr marL="69786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station,</a:t>
            </a:r>
            <a:r>
              <a:rPr sz="1400" spc="229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housing</a:t>
            </a:r>
            <a:endParaRPr sz="1400">
              <a:latin typeface="Calibri"/>
              <a:cs typeface="Calibri"/>
            </a:endParaRPr>
          </a:p>
          <a:p>
            <a:pPr marL="697865" marR="107950" lvl="1" indent="-228600">
              <a:lnSpc>
                <a:spcPct val="100000"/>
              </a:lnSpc>
              <a:spcBef>
                <a:spcPts val="500"/>
              </a:spcBef>
              <a:buFont typeface="Courier New"/>
              <a:buChar char="o"/>
              <a:tabLst>
                <a:tab pos="697865" algn="l"/>
              </a:tabLst>
            </a:pPr>
            <a:r>
              <a:rPr sz="1400" b="1" spc="90" dirty="0">
                <a:latin typeface="Calibri"/>
                <a:cs typeface="Calibri"/>
              </a:rPr>
              <a:t>Parks</a:t>
            </a:r>
            <a:r>
              <a:rPr sz="1400" b="1" spc="25" dirty="0">
                <a:latin typeface="Calibri"/>
                <a:cs typeface="Calibri"/>
              </a:rPr>
              <a:t> </a:t>
            </a:r>
            <a:r>
              <a:rPr sz="1400" b="1" spc="125" dirty="0">
                <a:latin typeface="Calibri"/>
                <a:cs typeface="Calibri"/>
              </a:rPr>
              <a:t>and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90" dirty="0">
                <a:latin typeface="Calibri"/>
                <a:cs typeface="Calibri"/>
              </a:rPr>
              <a:t>Sustainability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spc="-140" dirty="0">
                <a:latin typeface="Calibri"/>
                <a:cs typeface="Calibri"/>
              </a:rPr>
              <a:t>–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Climate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Action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Plan,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Coastal </a:t>
            </a:r>
            <a:r>
              <a:rPr sz="1400" spc="65" dirty="0">
                <a:latin typeface="Calibri"/>
                <a:cs typeface="Calibri"/>
              </a:rPr>
              <a:t>Resilience</a:t>
            </a:r>
            <a:r>
              <a:rPr sz="1400" spc="35" dirty="0">
                <a:latin typeface="Calibri"/>
                <a:cs typeface="Calibri"/>
              </a:rPr>
              <a:t> Plan</a:t>
            </a:r>
            <a:endParaRPr sz="1400">
              <a:latin typeface="Calibri"/>
              <a:cs typeface="Calibri"/>
            </a:endParaRPr>
          </a:p>
          <a:p>
            <a:pPr marL="697230" lvl="1" indent="-227965">
              <a:lnSpc>
                <a:spcPct val="100000"/>
              </a:lnSpc>
              <a:spcBef>
                <a:spcPts val="495"/>
              </a:spcBef>
              <a:buFont typeface="Courier New"/>
              <a:buChar char="o"/>
              <a:tabLst>
                <a:tab pos="697230" algn="l"/>
              </a:tabLst>
            </a:pPr>
            <a:r>
              <a:rPr sz="1400" spc="75" dirty="0">
                <a:latin typeface="Calibri"/>
                <a:cs typeface="Calibri"/>
              </a:rPr>
              <a:t>Roads,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Sidewalks,</a:t>
            </a:r>
            <a:r>
              <a:rPr sz="1400" dirty="0">
                <a:latin typeface="Calibri"/>
                <a:cs typeface="Calibri"/>
              </a:rPr>
              <a:t> &amp;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Pedestrian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40" dirty="0">
                <a:latin typeface="Calibri"/>
                <a:cs typeface="Calibri"/>
              </a:rPr>
              <a:t>Safety</a:t>
            </a:r>
            <a:endParaRPr sz="1400">
              <a:latin typeface="Calibri"/>
              <a:cs typeface="Calibri"/>
            </a:endParaRPr>
          </a:p>
          <a:p>
            <a:pPr marL="697865" marR="223520" lvl="1" indent="-228600">
              <a:lnSpc>
                <a:spcPct val="100000"/>
              </a:lnSpc>
              <a:spcBef>
                <a:spcPts val="505"/>
              </a:spcBef>
              <a:buFont typeface="Courier New"/>
              <a:buChar char="o"/>
              <a:tabLst>
                <a:tab pos="697865" algn="l"/>
              </a:tabLst>
            </a:pPr>
            <a:r>
              <a:rPr sz="1400" b="1" spc="120" dirty="0">
                <a:latin typeface="Calibri"/>
                <a:cs typeface="Calibri"/>
              </a:rPr>
              <a:t>Economic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90" dirty="0">
                <a:latin typeface="Calibri"/>
                <a:cs typeface="Calibri"/>
              </a:rPr>
              <a:t>Prosperity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spc="-140" dirty="0">
                <a:latin typeface="Calibri"/>
                <a:cs typeface="Calibri"/>
              </a:rPr>
              <a:t>–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Stamford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Tech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Hub,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45" dirty="0">
                <a:latin typeface="Calibri"/>
                <a:cs typeface="Calibri"/>
              </a:rPr>
              <a:t>workforce </a:t>
            </a:r>
            <a:r>
              <a:rPr sz="1400" spc="75" dirty="0">
                <a:latin typeface="Calibri"/>
                <a:cs typeface="Calibri"/>
              </a:rPr>
              <a:t>development,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business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spc="10" dirty="0">
                <a:latin typeface="Calibri"/>
                <a:cs typeface="Calibri"/>
              </a:rPr>
              <a:t>retention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and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attraction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118415" y="0"/>
            <a:ext cx="3025775" cy="6858000"/>
            <a:chOff x="6118415" y="0"/>
            <a:chExt cx="3025775" cy="6858000"/>
          </a:xfrm>
        </p:grpSpPr>
        <p:sp>
          <p:nvSpPr>
            <p:cNvPr id="5" name="object 5"/>
            <p:cNvSpPr/>
            <p:nvPr/>
          </p:nvSpPr>
          <p:spPr>
            <a:xfrm>
              <a:off x="7189470" y="0"/>
              <a:ext cx="1954530" cy="6858000"/>
            </a:xfrm>
            <a:custGeom>
              <a:avLst/>
              <a:gdLst/>
              <a:ahLst/>
              <a:cxnLst/>
              <a:rect l="l" t="t" r="r" b="b"/>
              <a:pathLst>
                <a:path w="1954529" h="6858000">
                  <a:moveTo>
                    <a:pt x="195452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54529" y="6858000"/>
                  </a:lnTo>
                  <a:lnTo>
                    <a:pt x="1954529" y="0"/>
                  </a:lnTo>
                  <a:close/>
                </a:path>
              </a:pathLst>
            </a:custGeom>
            <a:solidFill>
              <a:srgbClr val="5555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29528" y="2369185"/>
              <a:ext cx="2120265" cy="2119630"/>
            </a:xfrm>
            <a:custGeom>
              <a:avLst/>
              <a:gdLst/>
              <a:ahLst/>
              <a:cxnLst/>
              <a:rect l="l" t="t" r="r" b="b"/>
              <a:pathLst>
                <a:path w="2120265" h="2119629">
                  <a:moveTo>
                    <a:pt x="1059942" y="0"/>
                  </a:moveTo>
                  <a:lnTo>
                    <a:pt x="1011427" y="1090"/>
                  </a:lnTo>
                  <a:lnTo>
                    <a:pt x="963472" y="4330"/>
                  </a:lnTo>
                  <a:lnTo>
                    <a:pt x="916123" y="9674"/>
                  </a:lnTo>
                  <a:lnTo>
                    <a:pt x="869428" y="17074"/>
                  </a:lnTo>
                  <a:lnTo>
                    <a:pt x="823432" y="26483"/>
                  </a:lnTo>
                  <a:lnTo>
                    <a:pt x="778183" y="37855"/>
                  </a:lnTo>
                  <a:lnTo>
                    <a:pt x="733728" y="51144"/>
                  </a:lnTo>
                  <a:lnTo>
                    <a:pt x="690112" y="66302"/>
                  </a:lnTo>
                  <a:lnTo>
                    <a:pt x="647384" y="83282"/>
                  </a:lnTo>
                  <a:lnTo>
                    <a:pt x="605590" y="102038"/>
                  </a:lnTo>
                  <a:lnTo>
                    <a:pt x="564776" y="122523"/>
                  </a:lnTo>
                  <a:lnTo>
                    <a:pt x="524989" y="144690"/>
                  </a:lnTo>
                  <a:lnTo>
                    <a:pt x="486277" y="168493"/>
                  </a:lnTo>
                  <a:lnTo>
                    <a:pt x="448686" y="193885"/>
                  </a:lnTo>
                  <a:lnTo>
                    <a:pt x="412262" y="220818"/>
                  </a:lnTo>
                  <a:lnTo>
                    <a:pt x="377054" y="249247"/>
                  </a:lnTo>
                  <a:lnTo>
                    <a:pt x="343106" y="279124"/>
                  </a:lnTo>
                  <a:lnTo>
                    <a:pt x="310467" y="310403"/>
                  </a:lnTo>
                  <a:lnTo>
                    <a:pt x="279183" y="343037"/>
                  </a:lnTo>
                  <a:lnTo>
                    <a:pt x="249300" y="376980"/>
                  </a:lnTo>
                  <a:lnTo>
                    <a:pt x="220866" y="412183"/>
                  </a:lnTo>
                  <a:lnTo>
                    <a:pt x="193927" y="448602"/>
                  </a:lnTo>
                  <a:lnTo>
                    <a:pt x="168531" y="486188"/>
                  </a:lnTo>
                  <a:lnTo>
                    <a:pt x="144723" y="524895"/>
                  </a:lnTo>
                  <a:lnTo>
                    <a:pt x="122551" y="564677"/>
                  </a:lnTo>
                  <a:lnTo>
                    <a:pt x="102062" y="605486"/>
                  </a:lnTo>
                  <a:lnTo>
                    <a:pt x="83302" y="647277"/>
                  </a:lnTo>
                  <a:lnTo>
                    <a:pt x="66318" y="690001"/>
                  </a:lnTo>
                  <a:lnTo>
                    <a:pt x="51156" y="733613"/>
                  </a:lnTo>
                  <a:lnTo>
                    <a:pt x="37865" y="778066"/>
                  </a:lnTo>
                  <a:lnTo>
                    <a:pt x="26490" y="823312"/>
                  </a:lnTo>
                  <a:lnTo>
                    <a:pt x="17078" y="869305"/>
                  </a:lnTo>
                  <a:lnTo>
                    <a:pt x="9676" y="915999"/>
                  </a:lnTo>
                  <a:lnTo>
                    <a:pt x="4332" y="963346"/>
                  </a:lnTo>
                  <a:lnTo>
                    <a:pt x="1090" y="1011300"/>
                  </a:lnTo>
                  <a:lnTo>
                    <a:pt x="0" y="1059814"/>
                  </a:lnTo>
                  <a:lnTo>
                    <a:pt x="1090" y="1108329"/>
                  </a:lnTo>
                  <a:lnTo>
                    <a:pt x="4332" y="1156283"/>
                  </a:lnTo>
                  <a:lnTo>
                    <a:pt x="9676" y="1203630"/>
                  </a:lnTo>
                  <a:lnTo>
                    <a:pt x="17078" y="1250324"/>
                  </a:lnTo>
                  <a:lnTo>
                    <a:pt x="26490" y="1296317"/>
                  </a:lnTo>
                  <a:lnTo>
                    <a:pt x="37865" y="1341563"/>
                  </a:lnTo>
                  <a:lnTo>
                    <a:pt x="51156" y="1386016"/>
                  </a:lnTo>
                  <a:lnTo>
                    <a:pt x="66318" y="1429628"/>
                  </a:lnTo>
                  <a:lnTo>
                    <a:pt x="83302" y="1472352"/>
                  </a:lnTo>
                  <a:lnTo>
                    <a:pt x="102062" y="1514143"/>
                  </a:lnTo>
                  <a:lnTo>
                    <a:pt x="122551" y="1554952"/>
                  </a:lnTo>
                  <a:lnTo>
                    <a:pt x="144723" y="1594734"/>
                  </a:lnTo>
                  <a:lnTo>
                    <a:pt x="168531" y="1633441"/>
                  </a:lnTo>
                  <a:lnTo>
                    <a:pt x="193927" y="1671027"/>
                  </a:lnTo>
                  <a:lnTo>
                    <a:pt x="220866" y="1707446"/>
                  </a:lnTo>
                  <a:lnTo>
                    <a:pt x="249300" y="1742649"/>
                  </a:lnTo>
                  <a:lnTo>
                    <a:pt x="279183" y="1776592"/>
                  </a:lnTo>
                  <a:lnTo>
                    <a:pt x="310467" y="1809226"/>
                  </a:lnTo>
                  <a:lnTo>
                    <a:pt x="343106" y="1840505"/>
                  </a:lnTo>
                  <a:lnTo>
                    <a:pt x="377054" y="1870382"/>
                  </a:lnTo>
                  <a:lnTo>
                    <a:pt x="412262" y="1898811"/>
                  </a:lnTo>
                  <a:lnTo>
                    <a:pt x="448686" y="1925744"/>
                  </a:lnTo>
                  <a:lnTo>
                    <a:pt x="486277" y="1951136"/>
                  </a:lnTo>
                  <a:lnTo>
                    <a:pt x="524989" y="1974939"/>
                  </a:lnTo>
                  <a:lnTo>
                    <a:pt x="564776" y="1997106"/>
                  </a:lnTo>
                  <a:lnTo>
                    <a:pt x="605590" y="2017591"/>
                  </a:lnTo>
                  <a:lnTo>
                    <a:pt x="647384" y="2036347"/>
                  </a:lnTo>
                  <a:lnTo>
                    <a:pt x="690112" y="2053327"/>
                  </a:lnTo>
                  <a:lnTo>
                    <a:pt x="733728" y="2068485"/>
                  </a:lnTo>
                  <a:lnTo>
                    <a:pt x="778183" y="2081774"/>
                  </a:lnTo>
                  <a:lnTo>
                    <a:pt x="823432" y="2093146"/>
                  </a:lnTo>
                  <a:lnTo>
                    <a:pt x="869428" y="2102555"/>
                  </a:lnTo>
                  <a:lnTo>
                    <a:pt x="916123" y="2109955"/>
                  </a:lnTo>
                  <a:lnTo>
                    <a:pt x="963472" y="2115299"/>
                  </a:lnTo>
                  <a:lnTo>
                    <a:pt x="1011427" y="2118539"/>
                  </a:lnTo>
                  <a:lnTo>
                    <a:pt x="1059942" y="2119629"/>
                  </a:lnTo>
                  <a:lnTo>
                    <a:pt x="1108456" y="2118539"/>
                  </a:lnTo>
                  <a:lnTo>
                    <a:pt x="1156410" y="2115299"/>
                  </a:lnTo>
                  <a:lnTo>
                    <a:pt x="1203757" y="2109955"/>
                  </a:lnTo>
                  <a:lnTo>
                    <a:pt x="1250451" y="2102555"/>
                  </a:lnTo>
                  <a:lnTo>
                    <a:pt x="1296444" y="2093146"/>
                  </a:lnTo>
                  <a:lnTo>
                    <a:pt x="1341690" y="2081774"/>
                  </a:lnTo>
                  <a:lnTo>
                    <a:pt x="1386143" y="2068485"/>
                  </a:lnTo>
                  <a:lnTo>
                    <a:pt x="1429755" y="2053327"/>
                  </a:lnTo>
                  <a:lnTo>
                    <a:pt x="1472479" y="2036347"/>
                  </a:lnTo>
                  <a:lnTo>
                    <a:pt x="1514270" y="2017591"/>
                  </a:lnTo>
                  <a:lnTo>
                    <a:pt x="1555079" y="1997106"/>
                  </a:lnTo>
                  <a:lnTo>
                    <a:pt x="1594861" y="1974939"/>
                  </a:lnTo>
                  <a:lnTo>
                    <a:pt x="1633568" y="1951136"/>
                  </a:lnTo>
                  <a:lnTo>
                    <a:pt x="1671154" y="1925744"/>
                  </a:lnTo>
                  <a:lnTo>
                    <a:pt x="1707573" y="1898811"/>
                  </a:lnTo>
                  <a:lnTo>
                    <a:pt x="1742776" y="1870382"/>
                  </a:lnTo>
                  <a:lnTo>
                    <a:pt x="1776719" y="1840505"/>
                  </a:lnTo>
                  <a:lnTo>
                    <a:pt x="1809353" y="1809226"/>
                  </a:lnTo>
                  <a:lnTo>
                    <a:pt x="1840632" y="1776592"/>
                  </a:lnTo>
                  <a:lnTo>
                    <a:pt x="1870509" y="1742649"/>
                  </a:lnTo>
                  <a:lnTo>
                    <a:pt x="1898938" y="1707446"/>
                  </a:lnTo>
                  <a:lnTo>
                    <a:pt x="1925871" y="1671027"/>
                  </a:lnTo>
                  <a:lnTo>
                    <a:pt x="1951263" y="1633441"/>
                  </a:lnTo>
                  <a:lnTo>
                    <a:pt x="1975066" y="1594734"/>
                  </a:lnTo>
                  <a:lnTo>
                    <a:pt x="1997233" y="1554952"/>
                  </a:lnTo>
                  <a:lnTo>
                    <a:pt x="2017718" y="1514143"/>
                  </a:lnTo>
                  <a:lnTo>
                    <a:pt x="2036474" y="1472352"/>
                  </a:lnTo>
                  <a:lnTo>
                    <a:pt x="2053454" y="1429628"/>
                  </a:lnTo>
                  <a:lnTo>
                    <a:pt x="2068612" y="1386016"/>
                  </a:lnTo>
                  <a:lnTo>
                    <a:pt x="2081901" y="1341563"/>
                  </a:lnTo>
                  <a:lnTo>
                    <a:pt x="2093273" y="1296317"/>
                  </a:lnTo>
                  <a:lnTo>
                    <a:pt x="2102682" y="1250324"/>
                  </a:lnTo>
                  <a:lnTo>
                    <a:pt x="2110082" y="1203630"/>
                  </a:lnTo>
                  <a:lnTo>
                    <a:pt x="2115426" y="1156283"/>
                  </a:lnTo>
                  <a:lnTo>
                    <a:pt x="2118666" y="1108329"/>
                  </a:lnTo>
                  <a:lnTo>
                    <a:pt x="2119756" y="1059814"/>
                  </a:lnTo>
                  <a:lnTo>
                    <a:pt x="2118666" y="1011300"/>
                  </a:lnTo>
                  <a:lnTo>
                    <a:pt x="2115426" y="963346"/>
                  </a:lnTo>
                  <a:lnTo>
                    <a:pt x="2110082" y="915999"/>
                  </a:lnTo>
                  <a:lnTo>
                    <a:pt x="2102682" y="869305"/>
                  </a:lnTo>
                  <a:lnTo>
                    <a:pt x="2093273" y="823312"/>
                  </a:lnTo>
                  <a:lnTo>
                    <a:pt x="2081901" y="778066"/>
                  </a:lnTo>
                  <a:lnTo>
                    <a:pt x="2068612" y="733613"/>
                  </a:lnTo>
                  <a:lnTo>
                    <a:pt x="2053454" y="690001"/>
                  </a:lnTo>
                  <a:lnTo>
                    <a:pt x="2036474" y="647277"/>
                  </a:lnTo>
                  <a:lnTo>
                    <a:pt x="2017718" y="605486"/>
                  </a:lnTo>
                  <a:lnTo>
                    <a:pt x="1997233" y="564677"/>
                  </a:lnTo>
                  <a:lnTo>
                    <a:pt x="1975066" y="524895"/>
                  </a:lnTo>
                  <a:lnTo>
                    <a:pt x="1951263" y="486188"/>
                  </a:lnTo>
                  <a:lnTo>
                    <a:pt x="1925871" y="448602"/>
                  </a:lnTo>
                  <a:lnTo>
                    <a:pt x="1898938" y="412183"/>
                  </a:lnTo>
                  <a:lnTo>
                    <a:pt x="1870509" y="376980"/>
                  </a:lnTo>
                  <a:lnTo>
                    <a:pt x="1840632" y="343037"/>
                  </a:lnTo>
                  <a:lnTo>
                    <a:pt x="1809353" y="310403"/>
                  </a:lnTo>
                  <a:lnTo>
                    <a:pt x="1776719" y="279124"/>
                  </a:lnTo>
                  <a:lnTo>
                    <a:pt x="1742776" y="249247"/>
                  </a:lnTo>
                  <a:lnTo>
                    <a:pt x="1707573" y="220818"/>
                  </a:lnTo>
                  <a:lnTo>
                    <a:pt x="1671154" y="193885"/>
                  </a:lnTo>
                  <a:lnTo>
                    <a:pt x="1633568" y="168493"/>
                  </a:lnTo>
                  <a:lnTo>
                    <a:pt x="1594861" y="144690"/>
                  </a:lnTo>
                  <a:lnTo>
                    <a:pt x="1555079" y="122523"/>
                  </a:lnTo>
                  <a:lnTo>
                    <a:pt x="1514270" y="102038"/>
                  </a:lnTo>
                  <a:lnTo>
                    <a:pt x="1472479" y="83282"/>
                  </a:lnTo>
                  <a:lnTo>
                    <a:pt x="1429755" y="66302"/>
                  </a:lnTo>
                  <a:lnTo>
                    <a:pt x="1386143" y="51144"/>
                  </a:lnTo>
                  <a:lnTo>
                    <a:pt x="1341690" y="37855"/>
                  </a:lnTo>
                  <a:lnTo>
                    <a:pt x="1296444" y="26483"/>
                  </a:lnTo>
                  <a:lnTo>
                    <a:pt x="1250451" y="17074"/>
                  </a:lnTo>
                  <a:lnTo>
                    <a:pt x="1203757" y="9674"/>
                  </a:lnTo>
                  <a:lnTo>
                    <a:pt x="1156410" y="4330"/>
                  </a:lnTo>
                  <a:lnTo>
                    <a:pt x="1108456" y="1090"/>
                  </a:lnTo>
                  <a:lnTo>
                    <a:pt x="10599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29528" y="2369185"/>
              <a:ext cx="2120265" cy="2119630"/>
            </a:xfrm>
            <a:custGeom>
              <a:avLst/>
              <a:gdLst/>
              <a:ahLst/>
              <a:cxnLst/>
              <a:rect l="l" t="t" r="r" b="b"/>
              <a:pathLst>
                <a:path w="2120265" h="2119629">
                  <a:moveTo>
                    <a:pt x="0" y="1059814"/>
                  </a:moveTo>
                  <a:lnTo>
                    <a:pt x="1090" y="1011300"/>
                  </a:lnTo>
                  <a:lnTo>
                    <a:pt x="4332" y="963346"/>
                  </a:lnTo>
                  <a:lnTo>
                    <a:pt x="9676" y="915999"/>
                  </a:lnTo>
                  <a:lnTo>
                    <a:pt x="17078" y="869305"/>
                  </a:lnTo>
                  <a:lnTo>
                    <a:pt x="26490" y="823312"/>
                  </a:lnTo>
                  <a:lnTo>
                    <a:pt x="37865" y="778066"/>
                  </a:lnTo>
                  <a:lnTo>
                    <a:pt x="51156" y="733613"/>
                  </a:lnTo>
                  <a:lnTo>
                    <a:pt x="66318" y="690001"/>
                  </a:lnTo>
                  <a:lnTo>
                    <a:pt x="83302" y="647277"/>
                  </a:lnTo>
                  <a:lnTo>
                    <a:pt x="102062" y="605486"/>
                  </a:lnTo>
                  <a:lnTo>
                    <a:pt x="122551" y="564677"/>
                  </a:lnTo>
                  <a:lnTo>
                    <a:pt x="144723" y="524895"/>
                  </a:lnTo>
                  <a:lnTo>
                    <a:pt x="168531" y="486188"/>
                  </a:lnTo>
                  <a:lnTo>
                    <a:pt x="193927" y="448602"/>
                  </a:lnTo>
                  <a:lnTo>
                    <a:pt x="220866" y="412183"/>
                  </a:lnTo>
                  <a:lnTo>
                    <a:pt x="249300" y="376980"/>
                  </a:lnTo>
                  <a:lnTo>
                    <a:pt x="279183" y="343037"/>
                  </a:lnTo>
                  <a:lnTo>
                    <a:pt x="310467" y="310403"/>
                  </a:lnTo>
                  <a:lnTo>
                    <a:pt x="343106" y="279124"/>
                  </a:lnTo>
                  <a:lnTo>
                    <a:pt x="377054" y="249247"/>
                  </a:lnTo>
                  <a:lnTo>
                    <a:pt x="412262" y="220818"/>
                  </a:lnTo>
                  <a:lnTo>
                    <a:pt x="448686" y="193885"/>
                  </a:lnTo>
                  <a:lnTo>
                    <a:pt x="486277" y="168493"/>
                  </a:lnTo>
                  <a:lnTo>
                    <a:pt x="524989" y="144690"/>
                  </a:lnTo>
                  <a:lnTo>
                    <a:pt x="564776" y="122523"/>
                  </a:lnTo>
                  <a:lnTo>
                    <a:pt x="605590" y="102038"/>
                  </a:lnTo>
                  <a:lnTo>
                    <a:pt x="647384" y="83282"/>
                  </a:lnTo>
                  <a:lnTo>
                    <a:pt x="690112" y="66302"/>
                  </a:lnTo>
                  <a:lnTo>
                    <a:pt x="733728" y="51144"/>
                  </a:lnTo>
                  <a:lnTo>
                    <a:pt x="778183" y="37855"/>
                  </a:lnTo>
                  <a:lnTo>
                    <a:pt x="823432" y="26483"/>
                  </a:lnTo>
                  <a:lnTo>
                    <a:pt x="869428" y="17074"/>
                  </a:lnTo>
                  <a:lnTo>
                    <a:pt x="916123" y="9674"/>
                  </a:lnTo>
                  <a:lnTo>
                    <a:pt x="963472" y="4330"/>
                  </a:lnTo>
                  <a:lnTo>
                    <a:pt x="1011427" y="1090"/>
                  </a:lnTo>
                  <a:lnTo>
                    <a:pt x="1059942" y="0"/>
                  </a:lnTo>
                  <a:lnTo>
                    <a:pt x="1108456" y="1090"/>
                  </a:lnTo>
                  <a:lnTo>
                    <a:pt x="1156410" y="4330"/>
                  </a:lnTo>
                  <a:lnTo>
                    <a:pt x="1203757" y="9674"/>
                  </a:lnTo>
                  <a:lnTo>
                    <a:pt x="1250451" y="17074"/>
                  </a:lnTo>
                  <a:lnTo>
                    <a:pt x="1296444" y="26483"/>
                  </a:lnTo>
                  <a:lnTo>
                    <a:pt x="1341690" y="37855"/>
                  </a:lnTo>
                  <a:lnTo>
                    <a:pt x="1386143" y="51144"/>
                  </a:lnTo>
                  <a:lnTo>
                    <a:pt x="1429755" y="66302"/>
                  </a:lnTo>
                  <a:lnTo>
                    <a:pt x="1472479" y="83282"/>
                  </a:lnTo>
                  <a:lnTo>
                    <a:pt x="1514270" y="102038"/>
                  </a:lnTo>
                  <a:lnTo>
                    <a:pt x="1555079" y="122523"/>
                  </a:lnTo>
                  <a:lnTo>
                    <a:pt x="1594861" y="144690"/>
                  </a:lnTo>
                  <a:lnTo>
                    <a:pt x="1633568" y="168493"/>
                  </a:lnTo>
                  <a:lnTo>
                    <a:pt x="1671154" y="193885"/>
                  </a:lnTo>
                  <a:lnTo>
                    <a:pt x="1707573" y="220818"/>
                  </a:lnTo>
                  <a:lnTo>
                    <a:pt x="1742776" y="249247"/>
                  </a:lnTo>
                  <a:lnTo>
                    <a:pt x="1776719" y="279124"/>
                  </a:lnTo>
                  <a:lnTo>
                    <a:pt x="1809353" y="310403"/>
                  </a:lnTo>
                  <a:lnTo>
                    <a:pt x="1840632" y="343037"/>
                  </a:lnTo>
                  <a:lnTo>
                    <a:pt x="1870509" y="376980"/>
                  </a:lnTo>
                  <a:lnTo>
                    <a:pt x="1898938" y="412183"/>
                  </a:lnTo>
                  <a:lnTo>
                    <a:pt x="1925871" y="448602"/>
                  </a:lnTo>
                  <a:lnTo>
                    <a:pt x="1951263" y="486188"/>
                  </a:lnTo>
                  <a:lnTo>
                    <a:pt x="1975066" y="524895"/>
                  </a:lnTo>
                  <a:lnTo>
                    <a:pt x="1997233" y="564677"/>
                  </a:lnTo>
                  <a:lnTo>
                    <a:pt x="2017718" y="605486"/>
                  </a:lnTo>
                  <a:lnTo>
                    <a:pt x="2036474" y="647277"/>
                  </a:lnTo>
                  <a:lnTo>
                    <a:pt x="2053454" y="690001"/>
                  </a:lnTo>
                  <a:lnTo>
                    <a:pt x="2068612" y="733613"/>
                  </a:lnTo>
                  <a:lnTo>
                    <a:pt x="2081901" y="778066"/>
                  </a:lnTo>
                  <a:lnTo>
                    <a:pt x="2093273" y="823312"/>
                  </a:lnTo>
                  <a:lnTo>
                    <a:pt x="2102682" y="869305"/>
                  </a:lnTo>
                  <a:lnTo>
                    <a:pt x="2110082" y="915999"/>
                  </a:lnTo>
                  <a:lnTo>
                    <a:pt x="2115426" y="963346"/>
                  </a:lnTo>
                  <a:lnTo>
                    <a:pt x="2118666" y="1011300"/>
                  </a:lnTo>
                  <a:lnTo>
                    <a:pt x="2119756" y="1059814"/>
                  </a:lnTo>
                  <a:lnTo>
                    <a:pt x="2118666" y="1108329"/>
                  </a:lnTo>
                  <a:lnTo>
                    <a:pt x="2115426" y="1156283"/>
                  </a:lnTo>
                  <a:lnTo>
                    <a:pt x="2110082" y="1203630"/>
                  </a:lnTo>
                  <a:lnTo>
                    <a:pt x="2102682" y="1250324"/>
                  </a:lnTo>
                  <a:lnTo>
                    <a:pt x="2093273" y="1296317"/>
                  </a:lnTo>
                  <a:lnTo>
                    <a:pt x="2081901" y="1341563"/>
                  </a:lnTo>
                  <a:lnTo>
                    <a:pt x="2068612" y="1386016"/>
                  </a:lnTo>
                  <a:lnTo>
                    <a:pt x="2053454" y="1429628"/>
                  </a:lnTo>
                  <a:lnTo>
                    <a:pt x="2036474" y="1472352"/>
                  </a:lnTo>
                  <a:lnTo>
                    <a:pt x="2017718" y="1514143"/>
                  </a:lnTo>
                  <a:lnTo>
                    <a:pt x="1997233" y="1554952"/>
                  </a:lnTo>
                  <a:lnTo>
                    <a:pt x="1975066" y="1594734"/>
                  </a:lnTo>
                  <a:lnTo>
                    <a:pt x="1951263" y="1633441"/>
                  </a:lnTo>
                  <a:lnTo>
                    <a:pt x="1925871" y="1671027"/>
                  </a:lnTo>
                  <a:lnTo>
                    <a:pt x="1898938" y="1707446"/>
                  </a:lnTo>
                  <a:lnTo>
                    <a:pt x="1870509" y="1742649"/>
                  </a:lnTo>
                  <a:lnTo>
                    <a:pt x="1840632" y="1776592"/>
                  </a:lnTo>
                  <a:lnTo>
                    <a:pt x="1809353" y="1809226"/>
                  </a:lnTo>
                  <a:lnTo>
                    <a:pt x="1776719" y="1840505"/>
                  </a:lnTo>
                  <a:lnTo>
                    <a:pt x="1742776" y="1870382"/>
                  </a:lnTo>
                  <a:lnTo>
                    <a:pt x="1707573" y="1898811"/>
                  </a:lnTo>
                  <a:lnTo>
                    <a:pt x="1671154" y="1925744"/>
                  </a:lnTo>
                  <a:lnTo>
                    <a:pt x="1633568" y="1951136"/>
                  </a:lnTo>
                  <a:lnTo>
                    <a:pt x="1594861" y="1974939"/>
                  </a:lnTo>
                  <a:lnTo>
                    <a:pt x="1555079" y="1997106"/>
                  </a:lnTo>
                  <a:lnTo>
                    <a:pt x="1514270" y="2017591"/>
                  </a:lnTo>
                  <a:lnTo>
                    <a:pt x="1472479" y="2036347"/>
                  </a:lnTo>
                  <a:lnTo>
                    <a:pt x="1429755" y="2053327"/>
                  </a:lnTo>
                  <a:lnTo>
                    <a:pt x="1386143" y="2068485"/>
                  </a:lnTo>
                  <a:lnTo>
                    <a:pt x="1341690" y="2081774"/>
                  </a:lnTo>
                  <a:lnTo>
                    <a:pt x="1296444" y="2093146"/>
                  </a:lnTo>
                  <a:lnTo>
                    <a:pt x="1250451" y="2102555"/>
                  </a:lnTo>
                  <a:lnTo>
                    <a:pt x="1203757" y="2109955"/>
                  </a:lnTo>
                  <a:lnTo>
                    <a:pt x="1156410" y="2115299"/>
                  </a:lnTo>
                  <a:lnTo>
                    <a:pt x="1108456" y="2118539"/>
                  </a:lnTo>
                  <a:lnTo>
                    <a:pt x="1059942" y="2119629"/>
                  </a:lnTo>
                  <a:lnTo>
                    <a:pt x="1011427" y="2118539"/>
                  </a:lnTo>
                  <a:lnTo>
                    <a:pt x="963472" y="2115299"/>
                  </a:lnTo>
                  <a:lnTo>
                    <a:pt x="916123" y="2109955"/>
                  </a:lnTo>
                  <a:lnTo>
                    <a:pt x="869428" y="2102555"/>
                  </a:lnTo>
                  <a:lnTo>
                    <a:pt x="823432" y="2093146"/>
                  </a:lnTo>
                  <a:lnTo>
                    <a:pt x="778183" y="2081774"/>
                  </a:lnTo>
                  <a:lnTo>
                    <a:pt x="733728" y="2068485"/>
                  </a:lnTo>
                  <a:lnTo>
                    <a:pt x="690112" y="2053327"/>
                  </a:lnTo>
                  <a:lnTo>
                    <a:pt x="647384" y="2036347"/>
                  </a:lnTo>
                  <a:lnTo>
                    <a:pt x="605590" y="2017591"/>
                  </a:lnTo>
                  <a:lnTo>
                    <a:pt x="564776" y="1997106"/>
                  </a:lnTo>
                  <a:lnTo>
                    <a:pt x="524989" y="1974939"/>
                  </a:lnTo>
                  <a:lnTo>
                    <a:pt x="486277" y="1951136"/>
                  </a:lnTo>
                  <a:lnTo>
                    <a:pt x="448686" y="1925744"/>
                  </a:lnTo>
                  <a:lnTo>
                    <a:pt x="412262" y="1898811"/>
                  </a:lnTo>
                  <a:lnTo>
                    <a:pt x="377054" y="1870382"/>
                  </a:lnTo>
                  <a:lnTo>
                    <a:pt x="343106" y="1840505"/>
                  </a:lnTo>
                  <a:lnTo>
                    <a:pt x="310467" y="1809226"/>
                  </a:lnTo>
                  <a:lnTo>
                    <a:pt x="279183" y="1776592"/>
                  </a:lnTo>
                  <a:lnTo>
                    <a:pt x="249300" y="1742649"/>
                  </a:lnTo>
                  <a:lnTo>
                    <a:pt x="220866" y="1707446"/>
                  </a:lnTo>
                  <a:lnTo>
                    <a:pt x="193927" y="1671027"/>
                  </a:lnTo>
                  <a:lnTo>
                    <a:pt x="168531" y="1633441"/>
                  </a:lnTo>
                  <a:lnTo>
                    <a:pt x="144723" y="1594734"/>
                  </a:lnTo>
                  <a:lnTo>
                    <a:pt x="122551" y="1554952"/>
                  </a:lnTo>
                  <a:lnTo>
                    <a:pt x="102062" y="1514143"/>
                  </a:lnTo>
                  <a:lnTo>
                    <a:pt x="83302" y="1472352"/>
                  </a:lnTo>
                  <a:lnTo>
                    <a:pt x="66318" y="1429628"/>
                  </a:lnTo>
                  <a:lnTo>
                    <a:pt x="51156" y="1386016"/>
                  </a:lnTo>
                  <a:lnTo>
                    <a:pt x="37865" y="1341563"/>
                  </a:lnTo>
                  <a:lnTo>
                    <a:pt x="26490" y="1296317"/>
                  </a:lnTo>
                  <a:lnTo>
                    <a:pt x="17078" y="1250324"/>
                  </a:lnTo>
                  <a:lnTo>
                    <a:pt x="9676" y="1203630"/>
                  </a:lnTo>
                  <a:lnTo>
                    <a:pt x="4332" y="1156283"/>
                  </a:lnTo>
                  <a:lnTo>
                    <a:pt x="1090" y="1108329"/>
                  </a:lnTo>
                  <a:lnTo>
                    <a:pt x="0" y="1059814"/>
                  </a:lnTo>
                  <a:close/>
                </a:path>
              </a:pathLst>
            </a:custGeom>
            <a:ln w="22225">
              <a:solidFill>
                <a:srgbClr val="FBF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 descr="A picture containing text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21856" y="2865170"/>
              <a:ext cx="949642" cy="114345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6865">
              <a:lnSpc>
                <a:spcPct val="100000"/>
              </a:lnSpc>
              <a:spcBef>
                <a:spcPts val="100"/>
              </a:spcBef>
            </a:pPr>
            <a:r>
              <a:rPr sz="3300" spc="280" dirty="0"/>
              <a:t>Economic</a:t>
            </a:r>
            <a:r>
              <a:rPr sz="3300" spc="120" dirty="0"/>
              <a:t> </a:t>
            </a:r>
            <a:r>
              <a:rPr sz="3300" spc="270" dirty="0"/>
              <a:t>Outlook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415036" y="1257680"/>
            <a:ext cx="5713095" cy="2374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465" indent="-2279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1465" algn="l"/>
              </a:tabLst>
            </a:pPr>
            <a:r>
              <a:rPr sz="1500" b="1" spc="114" dirty="0">
                <a:latin typeface="Calibri"/>
                <a:cs typeface="Calibri"/>
              </a:rPr>
              <a:t>City</a:t>
            </a:r>
            <a:r>
              <a:rPr sz="1500" b="1" spc="45" dirty="0">
                <a:latin typeface="Calibri"/>
                <a:cs typeface="Calibri"/>
              </a:rPr>
              <a:t> </a:t>
            </a:r>
            <a:r>
              <a:rPr sz="1500" b="1" spc="95" dirty="0">
                <a:latin typeface="Calibri"/>
                <a:cs typeface="Calibri"/>
              </a:rPr>
              <a:t>of</a:t>
            </a:r>
            <a:r>
              <a:rPr sz="1500" b="1" spc="85" dirty="0">
                <a:latin typeface="Calibri"/>
                <a:cs typeface="Calibri"/>
              </a:rPr>
              <a:t> </a:t>
            </a:r>
            <a:r>
              <a:rPr sz="1500" b="1" spc="105" dirty="0">
                <a:latin typeface="Calibri"/>
                <a:cs typeface="Calibri"/>
              </a:rPr>
              <a:t>Stamford</a:t>
            </a:r>
            <a:r>
              <a:rPr sz="1500" b="1" spc="75" dirty="0">
                <a:latin typeface="Calibri"/>
                <a:cs typeface="Calibri"/>
              </a:rPr>
              <a:t> </a:t>
            </a:r>
            <a:r>
              <a:rPr sz="1500" b="1" spc="100" dirty="0">
                <a:latin typeface="Calibri"/>
                <a:cs typeface="Calibri"/>
              </a:rPr>
              <a:t>Population</a:t>
            </a:r>
            <a:r>
              <a:rPr sz="1500" spc="100" dirty="0">
                <a:latin typeface="Calibri"/>
                <a:cs typeface="Calibri"/>
              </a:rPr>
              <a:t>: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135,470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people</a:t>
            </a:r>
            <a:endParaRPr sz="15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595"/>
              </a:spcBef>
              <a:buFont typeface="Arial"/>
              <a:buChar char="•"/>
              <a:tabLst>
                <a:tab pos="291465" algn="l"/>
              </a:tabLst>
            </a:pPr>
            <a:r>
              <a:rPr sz="1500" b="1" spc="105" dirty="0">
                <a:latin typeface="Calibri"/>
                <a:cs typeface="Calibri"/>
              </a:rPr>
              <a:t>Stamford</a:t>
            </a:r>
            <a:r>
              <a:rPr sz="1500" b="1" spc="80" dirty="0">
                <a:latin typeface="Calibri"/>
                <a:cs typeface="Calibri"/>
              </a:rPr>
              <a:t> </a:t>
            </a:r>
            <a:r>
              <a:rPr sz="1500" b="1" spc="70" dirty="0">
                <a:latin typeface="Calibri"/>
                <a:cs typeface="Calibri"/>
              </a:rPr>
              <a:t>Statistics:</a:t>
            </a:r>
            <a:endParaRPr sz="1500">
              <a:latin typeface="Calibri"/>
              <a:cs typeface="Calibri"/>
            </a:endParaRPr>
          </a:p>
          <a:p>
            <a:pPr marL="748665" lvl="1" indent="-227965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748665" algn="l"/>
              </a:tabLst>
            </a:pPr>
            <a:r>
              <a:rPr sz="1500" spc="85" dirty="0">
                <a:latin typeface="Calibri"/>
                <a:cs typeface="Calibri"/>
              </a:rPr>
              <a:t>2</a:t>
            </a:r>
            <a:r>
              <a:rPr sz="1500" spc="127" baseline="25000" dirty="0">
                <a:latin typeface="Calibri"/>
                <a:cs typeface="Calibri"/>
              </a:rPr>
              <a:t>nd</a:t>
            </a:r>
            <a:r>
              <a:rPr sz="1500" spc="315" baseline="25000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largest</a:t>
            </a:r>
            <a:r>
              <a:rPr sz="1500" spc="114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city</a:t>
            </a:r>
            <a:r>
              <a:rPr sz="1500" spc="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in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Connecticut</a:t>
            </a:r>
            <a:endParaRPr sz="1500">
              <a:latin typeface="Calibri"/>
              <a:cs typeface="Calibri"/>
            </a:endParaRPr>
          </a:p>
          <a:p>
            <a:pPr marL="748665" lvl="1" indent="-227965">
              <a:lnSpc>
                <a:spcPct val="100000"/>
              </a:lnSpc>
              <a:spcBef>
                <a:spcPts val="110"/>
              </a:spcBef>
              <a:buFont typeface="Courier New"/>
              <a:buChar char="o"/>
              <a:tabLst>
                <a:tab pos="748665" algn="l"/>
              </a:tabLst>
            </a:pPr>
            <a:r>
              <a:rPr sz="1500" spc="85" dirty="0">
                <a:latin typeface="Calibri"/>
                <a:cs typeface="Calibri"/>
              </a:rPr>
              <a:t>2</a:t>
            </a:r>
            <a:r>
              <a:rPr sz="1500" spc="127" baseline="25000" dirty="0">
                <a:latin typeface="Calibri"/>
                <a:cs typeface="Calibri"/>
              </a:rPr>
              <a:t>nd</a:t>
            </a:r>
            <a:r>
              <a:rPr sz="1500" spc="300" baseline="25000" dirty="0">
                <a:latin typeface="Calibri"/>
                <a:cs typeface="Calibri"/>
              </a:rPr>
              <a:t> </a:t>
            </a:r>
            <a:r>
              <a:rPr sz="1500" spc="80" dirty="0">
                <a:latin typeface="Calibri"/>
                <a:cs typeface="Calibri"/>
              </a:rPr>
              <a:t>highest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grand</a:t>
            </a:r>
            <a:r>
              <a:rPr sz="1500" spc="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list</a:t>
            </a:r>
            <a:r>
              <a:rPr sz="1500" spc="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in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spc="50" dirty="0">
                <a:latin typeface="Calibri"/>
                <a:cs typeface="Calibri"/>
              </a:rPr>
              <a:t>the</a:t>
            </a:r>
            <a:r>
              <a:rPr sz="1500" spc="9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state</a:t>
            </a:r>
            <a:r>
              <a:rPr sz="1500" spc="90" dirty="0">
                <a:latin typeface="Calibri"/>
                <a:cs typeface="Calibri"/>
              </a:rPr>
              <a:t> </a:t>
            </a:r>
            <a:r>
              <a:rPr sz="1500" spc="55" dirty="0">
                <a:latin typeface="Calibri"/>
                <a:cs typeface="Calibri"/>
              </a:rPr>
              <a:t>($27.4B)</a:t>
            </a:r>
            <a:endParaRPr sz="1500">
              <a:latin typeface="Calibri"/>
              <a:cs typeface="Calibri"/>
            </a:endParaRPr>
          </a:p>
          <a:p>
            <a:pPr marL="749300" marR="68580" lvl="1" indent="-228600">
              <a:lnSpc>
                <a:spcPct val="78000"/>
              </a:lnSpc>
              <a:spcBef>
                <a:spcPts val="495"/>
              </a:spcBef>
              <a:buFont typeface="Courier New"/>
              <a:buChar char="o"/>
              <a:tabLst>
                <a:tab pos="749300" algn="l"/>
              </a:tabLst>
            </a:pPr>
            <a:r>
              <a:rPr sz="1500" spc="85" dirty="0">
                <a:latin typeface="Calibri"/>
                <a:cs typeface="Calibri"/>
              </a:rPr>
              <a:t>Ranked</a:t>
            </a:r>
            <a:r>
              <a:rPr sz="1500" spc="110" dirty="0">
                <a:latin typeface="Calibri"/>
                <a:cs typeface="Calibri"/>
              </a:rPr>
              <a:t> </a:t>
            </a:r>
            <a:r>
              <a:rPr sz="1500" spc="50" dirty="0">
                <a:latin typeface="Calibri"/>
                <a:cs typeface="Calibri"/>
              </a:rPr>
              <a:t>the</a:t>
            </a:r>
            <a:r>
              <a:rPr sz="1500" spc="1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safest</a:t>
            </a:r>
            <a:r>
              <a:rPr sz="1500" spc="1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city</a:t>
            </a:r>
            <a:r>
              <a:rPr sz="1500" spc="114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in</a:t>
            </a:r>
            <a:r>
              <a:rPr sz="1500" spc="114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New</a:t>
            </a:r>
            <a:r>
              <a:rPr sz="1500" spc="12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England,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with</a:t>
            </a:r>
            <a:r>
              <a:rPr sz="1500" spc="114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a</a:t>
            </a:r>
            <a:r>
              <a:rPr sz="1500" spc="114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population </a:t>
            </a:r>
            <a:r>
              <a:rPr sz="1500" dirty="0">
                <a:latin typeface="Calibri"/>
                <a:cs typeface="Calibri"/>
              </a:rPr>
              <a:t>of</a:t>
            </a:r>
            <a:r>
              <a:rPr sz="1500" spc="125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over</a:t>
            </a:r>
            <a:r>
              <a:rPr sz="1500" spc="95" dirty="0">
                <a:latin typeface="Calibri"/>
                <a:cs typeface="Calibri"/>
              </a:rPr>
              <a:t> </a:t>
            </a:r>
            <a:r>
              <a:rPr sz="1500" spc="80" dirty="0">
                <a:latin typeface="Calibri"/>
                <a:cs typeface="Calibri"/>
              </a:rPr>
              <a:t>100,000</a:t>
            </a:r>
            <a:endParaRPr sz="1500">
              <a:latin typeface="Calibri"/>
              <a:cs typeface="Calibri"/>
            </a:endParaRPr>
          </a:p>
          <a:p>
            <a:pPr marL="748665" lvl="1" indent="-227965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748665" algn="l"/>
              </a:tabLst>
            </a:pPr>
            <a:r>
              <a:rPr sz="1500" spc="60" dirty="0">
                <a:latin typeface="Calibri"/>
                <a:cs typeface="Calibri"/>
              </a:rPr>
              <a:t>15</a:t>
            </a:r>
            <a:r>
              <a:rPr sz="1500" spc="89" baseline="25000" dirty="0">
                <a:latin typeface="Calibri"/>
                <a:cs typeface="Calibri"/>
              </a:rPr>
              <a:t>th</a:t>
            </a:r>
            <a:r>
              <a:rPr sz="1500" spc="300" baseline="25000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most</a:t>
            </a:r>
            <a:r>
              <a:rPr sz="1500" spc="95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diverse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city</a:t>
            </a:r>
            <a:r>
              <a:rPr sz="1500" spc="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for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our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40" dirty="0">
                <a:latin typeface="Calibri"/>
                <a:cs typeface="Calibri"/>
              </a:rPr>
              <a:t>size</a:t>
            </a:r>
            <a:endParaRPr sz="1500">
              <a:latin typeface="Calibri"/>
              <a:cs typeface="Calibri"/>
            </a:endParaRPr>
          </a:p>
          <a:p>
            <a:pPr marL="748665" lvl="1" indent="-227965">
              <a:lnSpc>
                <a:spcPct val="100000"/>
              </a:lnSpc>
              <a:spcBef>
                <a:spcPts val="95"/>
              </a:spcBef>
              <a:buFont typeface="Courier New"/>
              <a:buChar char="o"/>
              <a:tabLst>
                <a:tab pos="748665" algn="l"/>
              </a:tabLst>
            </a:pPr>
            <a:r>
              <a:rPr sz="1500" spc="105" dirty="0">
                <a:latin typeface="Calibri"/>
                <a:cs typeface="Calibri"/>
              </a:rPr>
              <a:t>Only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big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city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with</a:t>
            </a:r>
            <a:r>
              <a:rPr sz="1500" spc="90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a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180" dirty="0">
                <a:latin typeface="Calibri"/>
                <a:cs typeface="Calibri"/>
              </a:rPr>
              <a:t>AAA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bond</a:t>
            </a:r>
            <a:r>
              <a:rPr sz="1500" spc="50" dirty="0">
                <a:latin typeface="Calibri"/>
                <a:cs typeface="Calibri"/>
              </a:rPr>
              <a:t> rating</a:t>
            </a:r>
            <a:endParaRPr sz="15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91465" algn="l"/>
              </a:tabLst>
            </a:pPr>
            <a:r>
              <a:rPr sz="1500" b="1" spc="110" dirty="0">
                <a:latin typeface="Calibri"/>
                <a:cs typeface="Calibri"/>
              </a:rPr>
              <a:t>Business</a:t>
            </a:r>
            <a:r>
              <a:rPr sz="1500" b="1" spc="75" dirty="0">
                <a:latin typeface="Calibri"/>
                <a:cs typeface="Calibri"/>
              </a:rPr>
              <a:t> </a:t>
            </a:r>
            <a:r>
              <a:rPr sz="1500" b="1" spc="95" dirty="0">
                <a:latin typeface="Calibri"/>
                <a:cs typeface="Calibri"/>
              </a:rPr>
              <a:t>Growth: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836" y="4648961"/>
            <a:ext cx="3326129" cy="139319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95"/>
              </a:spcBef>
              <a:buFont typeface="Arial"/>
              <a:buChar char="•"/>
              <a:tabLst>
                <a:tab pos="240665" algn="l"/>
              </a:tabLst>
            </a:pPr>
            <a:r>
              <a:rPr sz="1500" b="1" spc="120" dirty="0">
                <a:latin typeface="Calibri"/>
                <a:cs typeface="Calibri"/>
              </a:rPr>
              <a:t>Commercial</a:t>
            </a:r>
            <a:r>
              <a:rPr sz="1500" b="1" spc="30" dirty="0">
                <a:latin typeface="Calibri"/>
                <a:cs typeface="Calibri"/>
              </a:rPr>
              <a:t> </a:t>
            </a:r>
            <a:r>
              <a:rPr sz="1500" b="1" spc="110" dirty="0">
                <a:latin typeface="Calibri"/>
                <a:cs typeface="Calibri"/>
              </a:rPr>
              <a:t>Vacancy</a:t>
            </a:r>
            <a:r>
              <a:rPr sz="1500" b="1" spc="25" dirty="0">
                <a:latin typeface="Calibri"/>
                <a:cs typeface="Calibri"/>
              </a:rPr>
              <a:t> </a:t>
            </a:r>
            <a:r>
              <a:rPr sz="1500" b="1" spc="95" dirty="0">
                <a:latin typeface="Calibri"/>
                <a:cs typeface="Calibri"/>
              </a:rPr>
              <a:t>Rate:</a:t>
            </a:r>
            <a:r>
              <a:rPr sz="1500" b="1" spc="65" dirty="0">
                <a:latin typeface="Calibri"/>
                <a:cs typeface="Calibri"/>
              </a:rPr>
              <a:t> </a:t>
            </a:r>
            <a:r>
              <a:rPr sz="1500" spc="75" dirty="0">
                <a:latin typeface="Calibri"/>
                <a:cs typeface="Calibri"/>
              </a:rPr>
              <a:t>23.1%.</a:t>
            </a:r>
            <a:endParaRPr sz="1500">
              <a:latin typeface="Calibri"/>
              <a:cs typeface="Calibri"/>
            </a:endParaRPr>
          </a:p>
          <a:p>
            <a:pPr marL="240665" indent="-227965">
              <a:lnSpc>
                <a:spcPts val="1789"/>
              </a:lnSpc>
              <a:spcBef>
                <a:spcPts val="1000"/>
              </a:spcBef>
              <a:buFont typeface="Arial"/>
              <a:buChar char="•"/>
              <a:tabLst>
                <a:tab pos="240665" algn="l"/>
              </a:tabLst>
            </a:pPr>
            <a:r>
              <a:rPr sz="1500" b="1" spc="120" dirty="0">
                <a:latin typeface="Calibri"/>
                <a:cs typeface="Calibri"/>
              </a:rPr>
              <a:t>Unemployment</a:t>
            </a:r>
            <a:r>
              <a:rPr sz="1500" b="1" spc="90" dirty="0">
                <a:latin typeface="Calibri"/>
                <a:cs typeface="Calibri"/>
              </a:rPr>
              <a:t> </a:t>
            </a:r>
            <a:r>
              <a:rPr sz="1500" b="1" spc="75" dirty="0">
                <a:latin typeface="Calibri"/>
                <a:cs typeface="Calibri"/>
              </a:rPr>
              <a:t>Rate:</a:t>
            </a:r>
            <a:endParaRPr sz="1500">
              <a:latin typeface="Calibri"/>
              <a:cs typeface="Calibri"/>
            </a:endParaRPr>
          </a:p>
          <a:p>
            <a:pPr marL="697865" lvl="1" indent="-227965">
              <a:lnSpc>
                <a:spcPts val="1739"/>
              </a:lnSpc>
              <a:buFont typeface="Courier New"/>
              <a:buChar char="o"/>
              <a:tabLst>
                <a:tab pos="697865" algn="l"/>
              </a:tabLst>
            </a:pPr>
            <a:r>
              <a:rPr sz="1500" spc="65" dirty="0">
                <a:latin typeface="Calibri"/>
                <a:cs typeface="Calibri"/>
              </a:rPr>
              <a:t>Stamford: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75" dirty="0">
                <a:latin typeface="Calibri"/>
                <a:cs typeface="Calibri"/>
              </a:rPr>
              <a:t>3.6%</a:t>
            </a:r>
            <a:endParaRPr sz="1500">
              <a:latin typeface="Calibri"/>
              <a:cs typeface="Calibri"/>
            </a:endParaRPr>
          </a:p>
          <a:p>
            <a:pPr marL="697865" lvl="1" indent="-227965">
              <a:lnSpc>
                <a:spcPts val="1700"/>
              </a:lnSpc>
              <a:buFont typeface="Courier New"/>
              <a:buChar char="o"/>
              <a:tabLst>
                <a:tab pos="697865" algn="l"/>
              </a:tabLst>
            </a:pPr>
            <a:r>
              <a:rPr sz="1500" spc="75" dirty="0">
                <a:latin typeface="Calibri"/>
                <a:cs typeface="Calibri"/>
              </a:rPr>
              <a:t>Connecticut: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75" dirty="0">
                <a:latin typeface="Calibri"/>
                <a:cs typeface="Calibri"/>
              </a:rPr>
              <a:t>4.2%</a:t>
            </a:r>
            <a:endParaRPr sz="1500">
              <a:latin typeface="Calibri"/>
              <a:cs typeface="Calibri"/>
            </a:endParaRPr>
          </a:p>
          <a:p>
            <a:pPr marL="697865" lvl="1" indent="-227965">
              <a:lnSpc>
                <a:spcPts val="1745"/>
              </a:lnSpc>
              <a:buFont typeface="Courier New"/>
              <a:buChar char="o"/>
              <a:tabLst>
                <a:tab pos="697865" algn="l"/>
              </a:tabLst>
            </a:pPr>
            <a:r>
              <a:rPr sz="1500" spc="70" dirty="0">
                <a:latin typeface="Calibri"/>
                <a:cs typeface="Calibri"/>
              </a:rPr>
              <a:t>United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50" dirty="0">
                <a:latin typeface="Calibri"/>
                <a:cs typeface="Calibri"/>
              </a:rPr>
              <a:t>States: </a:t>
            </a:r>
            <a:r>
              <a:rPr sz="1500" spc="75" dirty="0">
                <a:latin typeface="Calibri"/>
                <a:cs typeface="Calibri"/>
              </a:rPr>
              <a:t>4.4%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18415" y="0"/>
            <a:ext cx="3025775" cy="6858000"/>
            <a:chOff x="6118415" y="0"/>
            <a:chExt cx="3025775" cy="6858000"/>
          </a:xfrm>
        </p:grpSpPr>
        <p:sp>
          <p:nvSpPr>
            <p:cNvPr id="6" name="object 6"/>
            <p:cNvSpPr/>
            <p:nvPr/>
          </p:nvSpPr>
          <p:spPr>
            <a:xfrm>
              <a:off x="7189470" y="0"/>
              <a:ext cx="1954530" cy="6858000"/>
            </a:xfrm>
            <a:custGeom>
              <a:avLst/>
              <a:gdLst/>
              <a:ahLst/>
              <a:cxnLst/>
              <a:rect l="l" t="t" r="r" b="b"/>
              <a:pathLst>
                <a:path w="1954529" h="6858000">
                  <a:moveTo>
                    <a:pt x="195452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54529" y="6858000"/>
                  </a:lnTo>
                  <a:lnTo>
                    <a:pt x="1954529" y="0"/>
                  </a:lnTo>
                  <a:close/>
                </a:path>
              </a:pathLst>
            </a:custGeom>
            <a:solidFill>
              <a:srgbClr val="5555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29528" y="2369185"/>
              <a:ext cx="2120265" cy="2119630"/>
            </a:xfrm>
            <a:custGeom>
              <a:avLst/>
              <a:gdLst/>
              <a:ahLst/>
              <a:cxnLst/>
              <a:rect l="l" t="t" r="r" b="b"/>
              <a:pathLst>
                <a:path w="2120265" h="2119629">
                  <a:moveTo>
                    <a:pt x="1059942" y="0"/>
                  </a:moveTo>
                  <a:lnTo>
                    <a:pt x="1011427" y="1090"/>
                  </a:lnTo>
                  <a:lnTo>
                    <a:pt x="963472" y="4330"/>
                  </a:lnTo>
                  <a:lnTo>
                    <a:pt x="916123" y="9674"/>
                  </a:lnTo>
                  <a:lnTo>
                    <a:pt x="869428" y="17074"/>
                  </a:lnTo>
                  <a:lnTo>
                    <a:pt x="823432" y="26483"/>
                  </a:lnTo>
                  <a:lnTo>
                    <a:pt x="778183" y="37855"/>
                  </a:lnTo>
                  <a:lnTo>
                    <a:pt x="733728" y="51144"/>
                  </a:lnTo>
                  <a:lnTo>
                    <a:pt x="690112" y="66302"/>
                  </a:lnTo>
                  <a:lnTo>
                    <a:pt x="647384" y="83282"/>
                  </a:lnTo>
                  <a:lnTo>
                    <a:pt x="605590" y="102038"/>
                  </a:lnTo>
                  <a:lnTo>
                    <a:pt x="564776" y="122523"/>
                  </a:lnTo>
                  <a:lnTo>
                    <a:pt x="524989" y="144690"/>
                  </a:lnTo>
                  <a:lnTo>
                    <a:pt x="486277" y="168493"/>
                  </a:lnTo>
                  <a:lnTo>
                    <a:pt x="448686" y="193885"/>
                  </a:lnTo>
                  <a:lnTo>
                    <a:pt x="412262" y="220818"/>
                  </a:lnTo>
                  <a:lnTo>
                    <a:pt x="377054" y="249247"/>
                  </a:lnTo>
                  <a:lnTo>
                    <a:pt x="343106" y="279124"/>
                  </a:lnTo>
                  <a:lnTo>
                    <a:pt x="310467" y="310403"/>
                  </a:lnTo>
                  <a:lnTo>
                    <a:pt x="279183" y="343037"/>
                  </a:lnTo>
                  <a:lnTo>
                    <a:pt x="249300" y="376980"/>
                  </a:lnTo>
                  <a:lnTo>
                    <a:pt x="220866" y="412183"/>
                  </a:lnTo>
                  <a:lnTo>
                    <a:pt x="193927" y="448602"/>
                  </a:lnTo>
                  <a:lnTo>
                    <a:pt x="168531" y="486188"/>
                  </a:lnTo>
                  <a:lnTo>
                    <a:pt x="144723" y="524895"/>
                  </a:lnTo>
                  <a:lnTo>
                    <a:pt x="122551" y="564677"/>
                  </a:lnTo>
                  <a:lnTo>
                    <a:pt x="102062" y="605486"/>
                  </a:lnTo>
                  <a:lnTo>
                    <a:pt x="83302" y="647277"/>
                  </a:lnTo>
                  <a:lnTo>
                    <a:pt x="66318" y="690001"/>
                  </a:lnTo>
                  <a:lnTo>
                    <a:pt x="51156" y="733613"/>
                  </a:lnTo>
                  <a:lnTo>
                    <a:pt x="37865" y="778066"/>
                  </a:lnTo>
                  <a:lnTo>
                    <a:pt x="26490" y="823312"/>
                  </a:lnTo>
                  <a:lnTo>
                    <a:pt x="17078" y="869305"/>
                  </a:lnTo>
                  <a:lnTo>
                    <a:pt x="9676" y="915999"/>
                  </a:lnTo>
                  <a:lnTo>
                    <a:pt x="4332" y="963346"/>
                  </a:lnTo>
                  <a:lnTo>
                    <a:pt x="1090" y="1011300"/>
                  </a:lnTo>
                  <a:lnTo>
                    <a:pt x="0" y="1059814"/>
                  </a:lnTo>
                  <a:lnTo>
                    <a:pt x="1090" y="1108329"/>
                  </a:lnTo>
                  <a:lnTo>
                    <a:pt x="4332" y="1156283"/>
                  </a:lnTo>
                  <a:lnTo>
                    <a:pt x="9676" y="1203630"/>
                  </a:lnTo>
                  <a:lnTo>
                    <a:pt x="17078" y="1250324"/>
                  </a:lnTo>
                  <a:lnTo>
                    <a:pt x="26490" y="1296317"/>
                  </a:lnTo>
                  <a:lnTo>
                    <a:pt x="37865" y="1341563"/>
                  </a:lnTo>
                  <a:lnTo>
                    <a:pt x="51156" y="1386016"/>
                  </a:lnTo>
                  <a:lnTo>
                    <a:pt x="66318" y="1429628"/>
                  </a:lnTo>
                  <a:lnTo>
                    <a:pt x="83302" y="1472352"/>
                  </a:lnTo>
                  <a:lnTo>
                    <a:pt x="102062" y="1514143"/>
                  </a:lnTo>
                  <a:lnTo>
                    <a:pt x="122551" y="1554952"/>
                  </a:lnTo>
                  <a:lnTo>
                    <a:pt x="144723" y="1594734"/>
                  </a:lnTo>
                  <a:lnTo>
                    <a:pt x="168531" y="1633441"/>
                  </a:lnTo>
                  <a:lnTo>
                    <a:pt x="193927" y="1671027"/>
                  </a:lnTo>
                  <a:lnTo>
                    <a:pt x="220866" y="1707446"/>
                  </a:lnTo>
                  <a:lnTo>
                    <a:pt x="249300" y="1742649"/>
                  </a:lnTo>
                  <a:lnTo>
                    <a:pt x="279183" y="1776592"/>
                  </a:lnTo>
                  <a:lnTo>
                    <a:pt x="310467" y="1809226"/>
                  </a:lnTo>
                  <a:lnTo>
                    <a:pt x="343106" y="1840505"/>
                  </a:lnTo>
                  <a:lnTo>
                    <a:pt x="377054" y="1870382"/>
                  </a:lnTo>
                  <a:lnTo>
                    <a:pt x="412262" y="1898811"/>
                  </a:lnTo>
                  <a:lnTo>
                    <a:pt x="448686" y="1925744"/>
                  </a:lnTo>
                  <a:lnTo>
                    <a:pt x="486277" y="1951136"/>
                  </a:lnTo>
                  <a:lnTo>
                    <a:pt x="524989" y="1974939"/>
                  </a:lnTo>
                  <a:lnTo>
                    <a:pt x="564776" y="1997106"/>
                  </a:lnTo>
                  <a:lnTo>
                    <a:pt x="605590" y="2017591"/>
                  </a:lnTo>
                  <a:lnTo>
                    <a:pt x="647384" y="2036347"/>
                  </a:lnTo>
                  <a:lnTo>
                    <a:pt x="690112" y="2053327"/>
                  </a:lnTo>
                  <a:lnTo>
                    <a:pt x="733728" y="2068485"/>
                  </a:lnTo>
                  <a:lnTo>
                    <a:pt x="778183" y="2081774"/>
                  </a:lnTo>
                  <a:lnTo>
                    <a:pt x="823432" y="2093146"/>
                  </a:lnTo>
                  <a:lnTo>
                    <a:pt x="869428" y="2102555"/>
                  </a:lnTo>
                  <a:lnTo>
                    <a:pt x="916123" y="2109955"/>
                  </a:lnTo>
                  <a:lnTo>
                    <a:pt x="963472" y="2115299"/>
                  </a:lnTo>
                  <a:lnTo>
                    <a:pt x="1011427" y="2118539"/>
                  </a:lnTo>
                  <a:lnTo>
                    <a:pt x="1059942" y="2119629"/>
                  </a:lnTo>
                  <a:lnTo>
                    <a:pt x="1108456" y="2118539"/>
                  </a:lnTo>
                  <a:lnTo>
                    <a:pt x="1156410" y="2115299"/>
                  </a:lnTo>
                  <a:lnTo>
                    <a:pt x="1203757" y="2109955"/>
                  </a:lnTo>
                  <a:lnTo>
                    <a:pt x="1250451" y="2102555"/>
                  </a:lnTo>
                  <a:lnTo>
                    <a:pt x="1296444" y="2093146"/>
                  </a:lnTo>
                  <a:lnTo>
                    <a:pt x="1341690" y="2081774"/>
                  </a:lnTo>
                  <a:lnTo>
                    <a:pt x="1386143" y="2068485"/>
                  </a:lnTo>
                  <a:lnTo>
                    <a:pt x="1429755" y="2053327"/>
                  </a:lnTo>
                  <a:lnTo>
                    <a:pt x="1472479" y="2036347"/>
                  </a:lnTo>
                  <a:lnTo>
                    <a:pt x="1514270" y="2017591"/>
                  </a:lnTo>
                  <a:lnTo>
                    <a:pt x="1555079" y="1997106"/>
                  </a:lnTo>
                  <a:lnTo>
                    <a:pt x="1594861" y="1974939"/>
                  </a:lnTo>
                  <a:lnTo>
                    <a:pt x="1633568" y="1951136"/>
                  </a:lnTo>
                  <a:lnTo>
                    <a:pt x="1671154" y="1925744"/>
                  </a:lnTo>
                  <a:lnTo>
                    <a:pt x="1707573" y="1898811"/>
                  </a:lnTo>
                  <a:lnTo>
                    <a:pt x="1742776" y="1870382"/>
                  </a:lnTo>
                  <a:lnTo>
                    <a:pt x="1776719" y="1840505"/>
                  </a:lnTo>
                  <a:lnTo>
                    <a:pt x="1809353" y="1809226"/>
                  </a:lnTo>
                  <a:lnTo>
                    <a:pt x="1840632" y="1776592"/>
                  </a:lnTo>
                  <a:lnTo>
                    <a:pt x="1870509" y="1742649"/>
                  </a:lnTo>
                  <a:lnTo>
                    <a:pt x="1898938" y="1707446"/>
                  </a:lnTo>
                  <a:lnTo>
                    <a:pt x="1925871" y="1671027"/>
                  </a:lnTo>
                  <a:lnTo>
                    <a:pt x="1951263" y="1633441"/>
                  </a:lnTo>
                  <a:lnTo>
                    <a:pt x="1975066" y="1594734"/>
                  </a:lnTo>
                  <a:lnTo>
                    <a:pt x="1997233" y="1554952"/>
                  </a:lnTo>
                  <a:lnTo>
                    <a:pt x="2017718" y="1514143"/>
                  </a:lnTo>
                  <a:lnTo>
                    <a:pt x="2036474" y="1472352"/>
                  </a:lnTo>
                  <a:lnTo>
                    <a:pt x="2053454" y="1429628"/>
                  </a:lnTo>
                  <a:lnTo>
                    <a:pt x="2068612" y="1386016"/>
                  </a:lnTo>
                  <a:lnTo>
                    <a:pt x="2081901" y="1341563"/>
                  </a:lnTo>
                  <a:lnTo>
                    <a:pt x="2093273" y="1296317"/>
                  </a:lnTo>
                  <a:lnTo>
                    <a:pt x="2102682" y="1250324"/>
                  </a:lnTo>
                  <a:lnTo>
                    <a:pt x="2110082" y="1203630"/>
                  </a:lnTo>
                  <a:lnTo>
                    <a:pt x="2115426" y="1156283"/>
                  </a:lnTo>
                  <a:lnTo>
                    <a:pt x="2118666" y="1108329"/>
                  </a:lnTo>
                  <a:lnTo>
                    <a:pt x="2119756" y="1059814"/>
                  </a:lnTo>
                  <a:lnTo>
                    <a:pt x="2118666" y="1011300"/>
                  </a:lnTo>
                  <a:lnTo>
                    <a:pt x="2115426" y="963346"/>
                  </a:lnTo>
                  <a:lnTo>
                    <a:pt x="2110082" y="915999"/>
                  </a:lnTo>
                  <a:lnTo>
                    <a:pt x="2102682" y="869305"/>
                  </a:lnTo>
                  <a:lnTo>
                    <a:pt x="2093273" y="823312"/>
                  </a:lnTo>
                  <a:lnTo>
                    <a:pt x="2081901" y="778066"/>
                  </a:lnTo>
                  <a:lnTo>
                    <a:pt x="2068612" y="733613"/>
                  </a:lnTo>
                  <a:lnTo>
                    <a:pt x="2053454" y="690001"/>
                  </a:lnTo>
                  <a:lnTo>
                    <a:pt x="2036474" y="647277"/>
                  </a:lnTo>
                  <a:lnTo>
                    <a:pt x="2017718" y="605486"/>
                  </a:lnTo>
                  <a:lnTo>
                    <a:pt x="1997233" y="564677"/>
                  </a:lnTo>
                  <a:lnTo>
                    <a:pt x="1975066" y="524895"/>
                  </a:lnTo>
                  <a:lnTo>
                    <a:pt x="1951263" y="486188"/>
                  </a:lnTo>
                  <a:lnTo>
                    <a:pt x="1925871" y="448602"/>
                  </a:lnTo>
                  <a:lnTo>
                    <a:pt x="1898938" y="412183"/>
                  </a:lnTo>
                  <a:lnTo>
                    <a:pt x="1870509" y="376980"/>
                  </a:lnTo>
                  <a:lnTo>
                    <a:pt x="1840632" y="343037"/>
                  </a:lnTo>
                  <a:lnTo>
                    <a:pt x="1809353" y="310403"/>
                  </a:lnTo>
                  <a:lnTo>
                    <a:pt x="1776719" y="279124"/>
                  </a:lnTo>
                  <a:lnTo>
                    <a:pt x="1742776" y="249247"/>
                  </a:lnTo>
                  <a:lnTo>
                    <a:pt x="1707573" y="220818"/>
                  </a:lnTo>
                  <a:lnTo>
                    <a:pt x="1671154" y="193885"/>
                  </a:lnTo>
                  <a:lnTo>
                    <a:pt x="1633568" y="168493"/>
                  </a:lnTo>
                  <a:lnTo>
                    <a:pt x="1594861" y="144690"/>
                  </a:lnTo>
                  <a:lnTo>
                    <a:pt x="1555079" y="122523"/>
                  </a:lnTo>
                  <a:lnTo>
                    <a:pt x="1514270" y="102038"/>
                  </a:lnTo>
                  <a:lnTo>
                    <a:pt x="1472479" y="83282"/>
                  </a:lnTo>
                  <a:lnTo>
                    <a:pt x="1429755" y="66302"/>
                  </a:lnTo>
                  <a:lnTo>
                    <a:pt x="1386143" y="51144"/>
                  </a:lnTo>
                  <a:lnTo>
                    <a:pt x="1341690" y="37855"/>
                  </a:lnTo>
                  <a:lnTo>
                    <a:pt x="1296444" y="26483"/>
                  </a:lnTo>
                  <a:lnTo>
                    <a:pt x="1250451" y="17074"/>
                  </a:lnTo>
                  <a:lnTo>
                    <a:pt x="1203757" y="9674"/>
                  </a:lnTo>
                  <a:lnTo>
                    <a:pt x="1156410" y="4330"/>
                  </a:lnTo>
                  <a:lnTo>
                    <a:pt x="1108456" y="1090"/>
                  </a:lnTo>
                  <a:lnTo>
                    <a:pt x="10599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29528" y="2369185"/>
              <a:ext cx="2120265" cy="2119630"/>
            </a:xfrm>
            <a:custGeom>
              <a:avLst/>
              <a:gdLst/>
              <a:ahLst/>
              <a:cxnLst/>
              <a:rect l="l" t="t" r="r" b="b"/>
              <a:pathLst>
                <a:path w="2120265" h="2119629">
                  <a:moveTo>
                    <a:pt x="0" y="1059814"/>
                  </a:moveTo>
                  <a:lnTo>
                    <a:pt x="1090" y="1011300"/>
                  </a:lnTo>
                  <a:lnTo>
                    <a:pt x="4332" y="963346"/>
                  </a:lnTo>
                  <a:lnTo>
                    <a:pt x="9676" y="915999"/>
                  </a:lnTo>
                  <a:lnTo>
                    <a:pt x="17078" y="869305"/>
                  </a:lnTo>
                  <a:lnTo>
                    <a:pt x="26490" y="823312"/>
                  </a:lnTo>
                  <a:lnTo>
                    <a:pt x="37865" y="778066"/>
                  </a:lnTo>
                  <a:lnTo>
                    <a:pt x="51156" y="733613"/>
                  </a:lnTo>
                  <a:lnTo>
                    <a:pt x="66318" y="690001"/>
                  </a:lnTo>
                  <a:lnTo>
                    <a:pt x="83302" y="647277"/>
                  </a:lnTo>
                  <a:lnTo>
                    <a:pt x="102062" y="605486"/>
                  </a:lnTo>
                  <a:lnTo>
                    <a:pt x="122551" y="564677"/>
                  </a:lnTo>
                  <a:lnTo>
                    <a:pt x="144723" y="524895"/>
                  </a:lnTo>
                  <a:lnTo>
                    <a:pt x="168531" y="486188"/>
                  </a:lnTo>
                  <a:lnTo>
                    <a:pt x="193927" y="448602"/>
                  </a:lnTo>
                  <a:lnTo>
                    <a:pt x="220866" y="412183"/>
                  </a:lnTo>
                  <a:lnTo>
                    <a:pt x="249300" y="376980"/>
                  </a:lnTo>
                  <a:lnTo>
                    <a:pt x="279183" y="343037"/>
                  </a:lnTo>
                  <a:lnTo>
                    <a:pt x="310467" y="310403"/>
                  </a:lnTo>
                  <a:lnTo>
                    <a:pt x="343106" y="279124"/>
                  </a:lnTo>
                  <a:lnTo>
                    <a:pt x="377054" y="249247"/>
                  </a:lnTo>
                  <a:lnTo>
                    <a:pt x="412262" y="220818"/>
                  </a:lnTo>
                  <a:lnTo>
                    <a:pt x="448686" y="193885"/>
                  </a:lnTo>
                  <a:lnTo>
                    <a:pt x="486277" y="168493"/>
                  </a:lnTo>
                  <a:lnTo>
                    <a:pt x="524989" y="144690"/>
                  </a:lnTo>
                  <a:lnTo>
                    <a:pt x="564776" y="122523"/>
                  </a:lnTo>
                  <a:lnTo>
                    <a:pt x="605590" y="102038"/>
                  </a:lnTo>
                  <a:lnTo>
                    <a:pt x="647384" y="83282"/>
                  </a:lnTo>
                  <a:lnTo>
                    <a:pt x="690112" y="66302"/>
                  </a:lnTo>
                  <a:lnTo>
                    <a:pt x="733728" y="51144"/>
                  </a:lnTo>
                  <a:lnTo>
                    <a:pt x="778183" y="37855"/>
                  </a:lnTo>
                  <a:lnTo>
                    <a:pt x="823432" y="26483"/>
                  </a:lnTo>
                  <a:lnTo>
                    <a:pt x="869428" y="17074"/>
                  </a:lnTo>
                  <a:lnTo>
                    <a:pt x="916123" y="9674"/>
                  </a:lnTo>
                  <a:lnTo>
                    <a:pt x="963472" y="4330"/>
                  </a:lnTo>
                  <a:lnTo>
                    <a:pt x="1011427" y="1090"/>
                  </a:lnTo>
                  <a:lnTo>
                    <a:pt x="1059942" y="0"/>
                  </a:lnTo>
                  <a:lnTo>
                    <a:pt x="1108456" y="1090"/>
                  </a:lnTo>
                  <a:lnTo>
                    <a:pt x="1156410" y="4330"/>
                  </a:lnTo>
                  <a:lnTo>
                    <a:pt x="1203757" y="9674"/>
                  </a:lnTo>
                  <a:lnTo>
                    <a:pt x="1250451" y="17074"/>
                  </a:lnTo>
                  <a:lnTo>
                    <a:pt x="1296444" y="26483"/>
                  </a:lnTo>
                  <a:lnTo>
                    <a:pt x="1341690" y="37855"/>
                  </a:lnTo>
                  <a:lnTo>
                    <a:pt x="1386143" y="51144"/>
                  </a:lnTo>
                  <a:lnTo>
                    <a:pt x="1429755" y="66302"/>
                  </a:lnTo>
                  <a:lnTo>
                    <a:pt x="1472479" y="83282"/>
                  </a:lnTo>
                  <a:lnTo>
                    <a:pt x="1514270" y="102038"/>
                  </a:lnTo>
                  <a:lnTo>
                    <a:pt x="1555079" y="122523"/>
                  </a:lnTo>
                  <a:lnTo>
                    <a:pt x="1594861" y="144690"/>
                  </a:lnTo>
                  <a:lnTo>
                    <a:pt x="1633568" y="168493"/>
                  </a:lnTo>
                  <a:lnTo>
                    <a:pt x="1671154" y="193885"/>
                  </a:lnTo>
                  <a:lnTo>
                    <a:pt x="1707573" y="220818"/>
                  </a:lnTo>
                  <a:lnTo>
                    <a:pt x="1742776" y="249247"/>
                  </a:lnTo>
                  <a:lnTo>
                    <a:pt x="1776719" y="279124"/>
                  </a:lnTo>
                  <a:lnTo>
                    <a:pt x="1809353" y="310403"/>
                  </a:lnTo>
                  <a:lnTo>
                    <a:pt x="1840632" y="343037"/>
                  </a:lnTo>
                  <a:lnTo>
                    <a:pt x="1870509" y="376980"/>
                  </a:lnTo>
                  <a:lnTo>
                    <a:pt x="1898938" y="412183"/>
                  </a:lnTo>
                  <a:lnTo>
                    <a:pt x="1925871" y="448602"/>
                  </a:lnTo>
                  <a:lnTo>
                    <a:pt x="1951263" y="486188"/>
                  </a:lnTo>
                  <a:lnTo>
                    <a:pt x="1975066" y="524895"/>
                  </a:lnTo>
                  <a:lnTo>
                    <a:pt x="1997233" y="564677"/>
                  </a:lnTo>
                  <a:lnTo>
                    <a:pt x="2017718" y="605486"/>
                  </a:lnTo>
                  <a:lnTo>
                    <a:pt x="2036474" y="647277"/>
                  </a:lnTo>
                  <a:lnTo>
                    <a:pt x="2053454" y="690001"/>
                  </a:lnTo>
                  <a:lnTo>
                    <a:pt x="2068612" y="733613"/>
                  </a:lnTo>
                  <a:lnTo>
                    <a:pt x="2081901" y="778066"/>
                  </a:lnTo>
                  <a:lnTo>
                    <a:pt x="2093273" y="823312"/>
                  </a:lnTo>
                  <a:lnTo>
                    <a:pt x="2102682" y="869305"/>
                  </a:lnTo>
                  <a:lnTo>
                    <a:pt x="2110082" y="915999"/>
                  </a:lnTo>
                  <a:lnTo>
                    <a:pt x="2115426" y="963346"/>
                  </a:lnTo>
                  <a:lnTo>
                    <a:pt x="2118666" y="1011300"/>
                  </a:lnTo>
                  <a:lnTo>
                    <a:pt x="2119756" y="1059814"/>
                  </a:lnTo>
                  <a:lnTo>
                    <a:pt x="2118666" y="1108329"/>
                  </a:lnTo>
                  <a:lnTo>
                    <a:pt x="2115426" y="1156283"/>
                  </a:lnTo>
                  <a:lnTo>
                    <a:pt x="2110082" y="1203630"/>
                  </a:lnTo>
                  <a:lnTo>
                    <a:pt x="2102682" y="1250324"/>
                  </a:lnTo>
                  <a:lnTo>
                    <a:pt x="2093273" y="1296317"/>
                  </a:lnTo>
                  <a:lnTo>
                    <a:pt x="2081901" y="1341563"/>
                  </a:lnTo>
                  <a:lnTo>
                    <a:pt x="2068612" y="1386016"/>
                  </a:lnTo>
                  <a:lnTo>
                    <a:pt x="2053454" y="1429628"/>
                  </a:lnTo>
                  <a:lnTo>
                    <a:pt x="2036474" y="1472352"/>
                  </a:lnTo>
                  <a:lnTo>
                    <a:pt x="2017718" y="1514143"/>
                  </a:lnTo>
                  <a:lnTo>
                    <a:pt x="1997233" y="1554952"/>
                  </a:lnTo>
                  <a:lnTo>
                    <a:pt x="1975066" y="1594734"/>
                  </a:lnTo>
                  <a:lnTo>
                    <a:pt x="1951263" y="1633441"/>
                  </a:lnTo>
                  <a:lnTo>
                    <a:pt x="1925871" y="1671027"/>
                  </a:lnTo>
                  <a:lnTo>
                    <a:pt x="1898938" y="1707446"/>
                  </a:lnTo>
                  <a:lnTo>
                    <a:pt x="1870509" y="1742649"/>
                  </a:lnTo>
                  <a:lnTo>
                    <a:pt x="1840632" y="1776592"/>
                  </a:lnTo>
                  <a:lnTo>
                    <a:pt x="1809353" y="1809226"/>
                  </a:lnTo>
                  <a:lnTo>
                    <a:pt x="1776719" y="1840505"/>
                  </a:lnTo>
                  <a:lnTo>
                    <a:pt x="1742776" y="1870382"/>
                  </a:lnTo>
                  <a:lnTo>
                    <a:pt x="1707573" y="1898811"/>
                  </a:lnTo>
                  <a:lnTo>
                    <a:pt x="1671154" y="1925744"/>
                  </a:lnTo>
                  <a:lnTo>
                    <a:pt x="1633568" y="1951136"/>
                  </a:lnTo>
                  <a:lnTo>
                    <a:pt x="1594861" y="1974939"/>
                  </a:lnTo>
                  <a:lnTo>
                    <a:pt x="1555079" y="1997106"/>
                  </a:lnTo>
                  <a:lnTo>
                    <a:pt x="1514270" y="2017591"/>
                  </a:lnTo>
                  <a:lnTo>
                    <a:pt x="1472479" y="2036347"/>
                  </a:lnTo>
                  <a:lnTo>
                    <a:pt x="1429755" y="2053327"/>
                  </a:lnTo>
                  <a:lnTo>
                    <a:pt x="1386143" y="2068485"/>
                  </a:lnTo>
                  <a:lnTo>
                    <a:pt x="1341690" y="2081774"/>
                  </a:lnTo>
                  <a:lnTo>
                    <a:pt x="1296444" y="2093146"/>
                  </a:lnTo>
                  <a:lnTo>
                    <a:pt x="1250451" y="2102555"/>
                  </a:lnTo>
                  <a:lnTo>
                    <a:pt x="1203757" y="2109955"/>
                  </a:lnTo>
                  <a:lnTo>
                    <a:pt x="1156410" y="2115299"/>
                  </a:lnTo>
                  <a:lnTo>
                    <a:pt x="1108456" y="2118539"/>
                  </a:lnTo>
                  <a:lnTo>
                    <a:pt x="1059942" y="2119629"/>
                  </a:lnTo>
                  <a:lnTo>
                    <a:pt x="1011427" y="2118539"/>
                  </a:lnTo>
                  <a:lnTo>
                    <a:pt x="963472" y="2115299"/>
                  </a:lnTo>
                  <a:lnTo>
                    <a:pt x="916123" y="2109955"/>
                  </a:lnTo>
                  <a:lnTo>
                    <a:pt x="869428" y="2102555"/>
                  </a:lnTo>
                  <a:lnTo>
                    <a:pt x="823432" y="2093146"/>
                  </a:lnTo>
                  <a:lnTo>
                    <a:pt x="778183" y="2081774"/>
                  </a:lnTo>
                  <a:lnTo>
                    <a:pt x="733728" y="2068485"/>
                  </a:lnTo>
                  <a:lnTo>
                    <a:pt x="690112" y="2053327"/>
                  </a:lnTo>
                  <a:lnTo>
                    <a:pt x="647384" y="2036347"/>
                  </a:lnTo>
                  <a:lnTo>
                    <a:pt x="605590" y="2017591"/>
                  </a:lnTo>
                  <a:lnTo>
                    <a:pt x="564776" y="1997106"/>
                  </a:lnTo>
                  <a:lnTo>
                    <a:pt x="524989" y="1974939"/>
                  </a:lnTo>
                  <a:lnTo>
                    <a:pt x="486277" y="1951136"/>
                  </a:lnTo>
                  <a:lnTo>
                    <a:pt x="448686" y="1925744"/>
                  </a:lnTo>
                  <a:lnTo>
                    <a:pt x="412262" y="1898811"/>
                  </a:lnTo>
                  <a:lnTo>
                    <a:pt x="377054" y="1870382"/>
                  </a:lnTo>
                  <a:lnTo>
                    <a:pt x="343106" y="1840505"/>
                  </a:lnTo>
                  <a:lnTo>
                    <a:pt x="310467" y="1809226"/>
                  </a:lnTo>
                  <a:lnTo>
                    <a:pt x="279183" y="1776592"/>
                  </a:lnTo>
                  <a:lnTo>
                    <a:pt x="249300" y="1742649"/>
                  </a:lnTo>
                  <a:lnTo>
                    <a:pt x="220866" y="1707446"/>
                  </a:lnTo>
                  <a:lnTo>
                    <a:pt x="193927" y="1671027"/>
                  </a:lnTo>
                  <a:lnTo>
                    <a:pt x="168531" y="1633441"/>
                  </a:lnTo>
                  <a:lnTo>
                    <a:pt x="144723" y="1594734"/>
                  </a:lnTo>
                  <a:lnTo>
                    <a:pt x="122551" y="1554952"/>
                  </a:lnTo>
                  <a:lnTo>
                    <a:pt x="102062" y="1514143"/>
                  </a:lnTo>
                  <a:lnTo>
                    <a:pt x="83302" y="1472352"/>
                  </a:lnTo>
                  <a:lnTo>
                    <a:pt x="66318" y="1429628"/>
                  </a:lnTo>
                  <a:lnTo>
                    <a:pt x="51156" y="1386016"/>
                  </a:lnTo>
                  <a:lnTo>
                    <a:pt x="37865" y="1341563"/>
                  </a:lnTo>
                  <a:lnTo>
                    <a:pt x="26490" y="1296317"/>
                  </a:lnTo>
                  <a:lnTo>
                    <a:pt x="17078" y="1250324"/>
                  </a:lnTo>
                  <a:lnTo>
                    <a:pt x="9676" y="1203630"/>
                  </a:lnTo>
                  <a:lnTo>
                    <a:pt x="4332" y="1156283"/>
                  </a:lnTo>
                  <a:lnTo>
                    <a:pt x="1090" y="1108329"/>
                  </a:lnTo>
                  <a:lnTo>
                    <a:pt x="0" y="1059814"/>
                  </a:lnTo>
                  <a:close/>
                </a:path>
              </a:pathLst>
            </a:custGeom>
            <a:ln w="22225">
              <a:solidFill>
                <a:srgbClr val="FBF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 descr="A picture containing text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21856" y="2865170"/>
              <a:ext cx="949642" cy="114345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08456" y="3587318"/>
            <a:ext cx="1883410" cy="11125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274320">
              <a:lnSpc>
                <a:spcPct val="89700"/>
              </a:lnSpc>
              <a:spcBef>
                <a:spcPts val="259"/>
              </a:spcBef>
            </a:pPr>
            <a:r>
              <a:rPr sz="1300" dirty="0">
                <a:latin typeface="Calibri"/>
                <a:cs typeface="Calibri"/>
              </a:rPr>
              <a:t>Major</a:t>
            </a:r>
            <a:r>
              <a:rPr sz="1300" spc="16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League</a:t>
            </a:r>
            <a:r>
              <a:rPr sz="1300" spc="16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Soccer </a:t>
            </a:r>
            <a:r>
              <a:rPr sz="1300" spc="60" dirty="0">
                <a:latin typeface="Calibri"/>
                <a:cs typeface="Calibri"/>
              </a:rPr>
              <a:t>Lazarus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Home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Care </a:t>
            </a:r>
            <a:r>
              <a:rPr sz="1300" dirty="0">
                <a:latin typeface="Calibri"/>
                <a:cs typeface="Calibri"/>
              </a:rPr>
              <a:t>Pure</a:t>
            </a:r>
            <a:r>
              <a:rPr sz="1300" spc="165" dirty="0">
                <a:latin typeface="Calibri"/>
                <a:cs typeface="Calibri"/>
              </a:rPr>
              <a:t> </a:t>
            </a:r>
            <a:r>
              <a:rPr sz="1300" spc="40" dirty="0">
                <a:latin typeface="Calibri"/>
                <a:cs typeface="Calibri"/>
              </a:rPr>
              <a:t>Barre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89600"/>
              </a:lnSpc>
              <a:spcBef>
                <a:spcPts val="5"/>
              </a:spcBef>
            </a:pPr>
            <a:r>
              <a:rPr sz="1300" spc="90" dirty="0">
                <a:latin typeface="Calibri"/>
                <a:cs typeface="Calibri"/>
              </a:rPr>
              <a:t>NanZiang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Ziao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Long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Bao </a:t>
            </a:r>
            <a:r>
              <a:rPr sz="1300" spc="55" dirty="0">
                <a:latin typeface="Calibri"/>
                <a:cs typeface="Calibri"/>
              </a:rPr>
              <a:t>Steward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Partners</a:t>
            </a:r>
            <a:r>
              <a:rPr sz="1300" spc="500" dirty="0">
                <a:latin typeface="Calibri"/>
                <a:cs typeface="Calibri"/>
              </a:rPr>
              <a:t>  </a:t>
            </a:r>
            <a:r>
              <a:rPr sz="1300" spc="-10" dirty="0">
                <a:latin typeface="Calibri"/>
                <a:cs typeface="Calibri"/>
              </a:rPr>
              <a:t>Versant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82973" y="3587318"/>
            <a:ext cx="1819910" cy="111252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75310" indent="8255">
              <a:lnSpc>
                <a:spcPct val="89800"/>
              </a:lnSpc>
              <a:spcBef>
                <a:spcPts val="254"/>
              </a:spcBef>
            </a:pPr>
            <a:r>
              <a:rPr sz="1300" spc="80" dirty="0">
                <a:latin typeface="Calibri"/>
                <a:cs typeface="Calibri"/>
              </a:rPr>
              <a:t>MoneyCorp </a:t>
            </a:r>
            <a:r>
              <a:rPr sz="1300" spc="85" dirty="0">
                <a:latin typeface="Calibri"/>
                <a:cs typeface="Calibri"/>
              </a:rPr>
              <a:t>Wings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spc="55" dirty="0">
                <a:latin typeface="Calibri"/>
                <a:cs typeface="Calibri"/>
              </a:rPr>
              <a:t>Arena </a:t>
            </a:r>
            <a:r>
              <a:rPr sz="1300" spc="75" dirty="0">
                <a:latin typeface="Calibri"/>
                <a:cs typeface="Calibri"/>
              </a:rPr>
              <a:t>STM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Fieldhouse </a:t>
            </a:r>
            <a:r>
              <a:rPr sz="1300" spc="75" dirty="0">
                <a:latin typeface="Calibri"/>
                <a:cs typeface="Calibri"/>
              </a:rPr>
              <a:t>Rumble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Boxing</a:t>
            </a:r>
            <a:endParaRPr sz="1300">
              <a:latin typeface="Calibri"/>
              <a:cs typeface="Calibri"/>
            </a:endParaRPr>
          </a:p>
          <a:p>
            <a:pPr marL="21590" marR="5080" indent="-1905">
              <a:lnSpc>
                <a:spcPts val="1390"/>
              </a:lnSpc>
              <a:spcBef>
                <a:spcPts val="35"/>
              </a:spcBef>
            </a:pPr>
            <a:r>
              <a:rPr sz="1300" spc="85" dirty="0">
                <a:latin typeface="Calibri"/>
                <a:cs typeface="Calibri"/>
              </a:rPr>
              <a:t>Sabor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Latino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Restaurant </a:t>
            </a:r>
            <a:r>
              <a:rPr sz="1300" spc="75" dirty="0">
                <a:latin typeface="Calibri"/>
                <a:cs typeface="Calibri"/>
              </a:rPr>
              <a:t>IVX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40" dirty="0">
                <a:latin typeface="Calibri"/>
                <a:cs typeface="Calibri"/>
              </a:rPr>
              <a:t>Health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9478" rIns="0" bIns="0" rtlCol="0">
            <a:spAutoFit/>
          </a:bodyPr>
          <a:lstStyle/>
          <a:p>
            <a:pPr marL="266700">
              <a:lnSpc>
                <a:spcPct val="100000"/>
              </a:lnSpc>
              <a:spcBef>
                <a:spcPts val="95"/>
              </a:spcBef>
            </a:pPr>
            <a:r>
              <a:rPr sz="3100" spc="220" dirty="0"/>
              <a:t>Stamford</a:t>
            </a:r>
            <a:r>
              <a:rPr sz="3100" spc="35" dirty="0"/>
              <a:t> </a:t>
            </a:r>
            <a:r>
              <a:rPr sz="3100" spc="170" dirty="0"/>
              <a:t>Transportation</a:t>
            </a:r>
            <a:r>
              <a:rPr sz="3100" spc="95" dirty="0"/>
              <a:t> </a:t>
            </a:r>
            <a:r>
              <a:rPr sz="3100" spc="225" dirty="0"/>
              <a:t>Center</a:t>
            </a:r>
            <a:endParaRPr sz="31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32308" y="1083945"/>
            <a:ext cx="5752465" cy="1826140"/>
          </a:xfrm>
          <a:prstGeom prst="rect">
            <a:avLst/>
          </a:prstGeom>
        </p:spPr>
        <p:txBody>
          <a:bodyPr vert="horz" wrap="square" lIns="0" tIns="96519" rIns="0" bIns="0" rtlCol="0">
            <a:spAutoFit/>
          </a:bodyPr>
          <a:lstStyle/>
          <a:p>
            <a:pPr marL="524510" marR="560705" indent="-28702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525145" algn="l"/>
              </a:tabLst>
            </a:pPr>
            <a:r>
              <a:rPr sz="1400" spc="175" dirty="0"/>
              <a:t>CTDOT</a:t>
            </a:r>
            <a:r>
              <a:rPr sz="1400" spc="15" dirty="0"/>
              <a:t> </a:t>
            </a:r>
            <a:r>
              <a:rPr sz="1400" spc="75" dirty="0"/>
              <a:t>issued</a:t>
            </a:r>
            <a:r>
              <a:rPr sz="1400" spc="60" dirty="0"/>
              <a:t> </a:t>
            </a:r>
            <a:r>
              <a:rPr sz="1400" spc="65" dirty="0"/>
              <a:t>an</a:t>
            </a:r>
            <a:r>
              <a:rPr sz="1400" spc="80" dirty="0"/>
              <a:t> </a:t>
            </a:r>
            <a:r>
              <a:rPr sz="1400" spc="100" dirty="0"/>
              <a:t>RFP</a:t>
            </a:r>
            <a:r>
              <a:rPr sz="1400" spc="55" dirty="0"/>
              <a:t> </a:t>
            </a:r>
            <a:r>
              <a:rPr sz="1400" dirty="0"/>
              <a:t>for</a:t>
            </a:r>
            <a:r>
              <a:rPr sz="1400" spc="55" dirty="0"/>
              <a:t> </a:t>
            </a:r>
            <a:r>
              <a:rPr sz="1400" spc="50" dirty="0"/>
              <a:t>the </a:t>
            </a:r>
            <a:r>
              <a:rPr sz="1400" spc="80" dirty="0"/>
              <a:t>Redevelopment</a:t>
            </a:r>
            <a:r>
              <a:rPr sz="1400" spc="30" dirty="0"/>
              <a:t> </a:t>
            </a:r>
            <a:r>
              <a:rPr sz="1400" dirty="0"/>
              <a:t>of</a:t>
            </a:r>
            <a:r>
              <a:rPr sz="1400" spc="100" dirty="0"/>
              <a:t> </a:t>
            </a:r>
            <a:r>
              <a:rPr sz="1400" spc="55" dirty="0"/>
              <a:t>Stamford </a:t>
            </a:r>
            <a:r>
              <a:rPr sz="1400" spc="45" dirty="0"/>
              <a:t>Transportation</a:t>
            </a:r>
            <a:r>
              <a:rPr sz="1400" dirty="0"/>
              <a:t> </a:t>
            </a:r>
            <a:r>
              <a:rPr sz="1400" spc="50" dirty="0"/>
              <a:t>Center.</a:t>
            </a:r>
            <a:endParaRPr sz="1400" dirty="0"/>
          </a:p>
          <a:p>
            <a:pPr marL="524510" indent="-286385">
              <a:lnSpc>
                <a:spcPct val="100000"/>
              </a:lnSpc>
              <a:spcBef>
                <a:spcPts val="1675"/>
              </a:spcBef>
              <a:buFont typeface="Arial"/>
              <a:buChar char="•"/>
              <a:tabLst>
                <a:tab pos="525145" algn="l"/>
              </a:tabLst>
            </a:pPr>
            <a:r>
              <a:rPr sz="1400" spc="175" dirty="0"/>
              <a:t>CTDOT</a:t>
            </a:r>
            <a:r>
              <a:rPr sz="1400" spc="15" dirty="0"/>
              <a:t> </a:t>
            </a:r>
            <a:r>
              <a:rPr sz="1400" dirty="0"/>
              <a:t>is</a:t>
            </a:r>
            <a:r>
              <a:rPr sz="1400" spc="80" dirty="0"/>
              <a:t> </a:t>
            </a:r>
            <a:r>
              <a:rPr sz="1400" dirty="0"/>
              <a:t>in</a:t>
            </a:r>
            <a:r>
              <a:rPr sz="1400" spc="65" dirty="0"/>
              <a:t> </a:t>
            </a:r>
            <a:r>
              <a:rPr sz="1400" spc="50" dirty="0"/>
              <a:t>the </a:t>
            </a:r>
            <a:r>
              <a:rPr sz="1400" spc="80" dirty="0"/>
              <a:t>process</a:t>
            </a:r>
            <a:r>
              <a:rPr sz="1400" spc="60" dirty="0"/>
              <a:t> </a:t>
            </a:r>
            <a:r>
              <a:rPr sz="1400" dirty="0"/>
              <a:t>of</a:t>
            </a:r>
            <a:r>
              <a:rPr sz="1400" spc="95" dirty="0"/>
              <a:t> </a:t>
            </a:r>
            <a:r>
              <a:rPr sz="1400" spc="55" dirty="0"/>
              <a:t>finalizing</a:t>
            </a:r>
            <a:r>
              <a:rPr sz="1400" spc="50" dirty="0"/>
              <a:t> </a:t>
            </a:r>
            <a:r>
              <a:rPr sz="1400" spc="60" dirty="0"/>
              <a:t>selection</a:t>
            </a:r>
            <a:r>
              <a:rPr sz="1400" spc="45" dirty="0"/>
              <a:t> </a:t>
            </a:r>
            <a:r>
              <a:rPr sz="1400" spc="90" dirty="0"/>
              <a:t>and</a:t>
            </a:r>
            <a:r>
              <a:rPr sz="1400" spc="55" dirty="0"/>
              <a:t> </a:t>
            </a:r>
            <a:r>
              <a:rPr sz="1400" spc="75" dirty="0"/>
              <a:t>plans</a:t>
            </a:r>
            <a:r>
              <a:rPr sz="1400" spc="80" dirty="0"/>
              <a:t> </a:t>
            </a:r>
            <a:r>
              <a:rPr sz="1400" spc="-25" dirty="0"/>
              <a:t>to</a:t>
            </a:r>
            <a:endParaRPr sz="1400" dirty="0"/>
          </a:p>
          <a:p>
            <a:pPr marL="524510">
              <a:lnSpc>
                <a:spcPct val="100000"/>
              </a:lnSpc>
              <a:spcBef>
                <a:spcPts val="5"/>
              </a:spcBef>
            </a:pPr>
            <a:r>
              <a:rPr sz="1400" spc="80" dirty="0"/>
              <a:t>announce</a:t>
            </a:r>
            <a:r>
              <a:rPr sz="1400" spc="50" dirty="0"/>
              <a:t> </a:t>
            </a:r>
            <a:r>
              <a:rPr sz="1400" dirty="0"/>
              <a:t>the</a:t>
            </a:r>
            <a:r>
              <a:rPr sz="1400" spc="55" dirty="0"/>
              <a:t> </a:t>
            </a:r>
            <a:r>
              <a:rPr sz="1400" spc="60" dirty="0"/>
              <a:t>selection </a:t>
            </a:r>
            <a:r>
              <a:rPr sz="1400" dirty="0"/>
              <a:t>of</a:t>
            </a:r>
            <a:r>
              <a:rPr sz="1400" spc="100" dirty="0"/>
              <a:t> </a:t>
            </a:r>
            <a:r>
              <a:rPr sz="1400" spc="85" dirty="0"/>
              <a:t>development</a:t>
            </a:r>
            <a:r>
              <a:rPr sz="1400" spc="30" dirty="0"/>
              <a:t> </a:t>
            </a:r>
            <a:r>
              <a:rPr sz="1400" spc="60" dirty="0"/>
              <a:t>teams</a:t>
            </a:r>
            <a:r>
              <a:rPr sz="1400" spc="85" dirty="0"/>
              <a:t> </a:t>
            </a:r>
            <a:r>
              <a:rPr sz="1400" spc="100" dirty="0"/>
              <a:t>by</a:t>
            </a:r>
            <a:r>
              <a:rPr sz="1400" spc="60" dirty="0"/>
              <a:t> </a:t>
            </a:r>
            <a:r>
              <a:rPr sz="1400" spc="100" dirty="0"/>
              <a:t>October</a:t>
            </a:r>
            <a:r>
              <a:rPr sz="1400" spc="35" dirty="0"/>
              <a:t> </a:t>
            </a:r>
            <a:r>
              <a:rPr sz="1400" spc="70" dirty="0"/>
              <a:t>2026.</a:t>
            </a:r>
            <a:endParaRPr sz="1400" dirty="0"/>
          </a:p>
          <a:p>
            <a:pPr marL="524510" marR="175895" indent="-287020">
              <a:lnSpc>
                <a:spcPct val="100000"/>
              </a:lnSpc>
              <a:spcBef>
                <a:spcPts val="1680"/>
              </a:spcBef>
              <a:buFont typeface="Arial"/>
              <a:buChar char="•"/>
              <a:tabLst>
                <a:tab pos="525145" algn="l"/>
              </a:tabLst>
            </a:pPr>
            <a:r>
              <a:rPr sz="1400" spc="65" dirty="0"/>
              <a:t>Stakeholders</a:t>
            </a:r>
            <a:r>
              <a:rPr lang="en-US" sz="1400" spc="65" dirty="0"/>
              <a:t> </a:t>
            </a:r>
            <a:r>
              <a:rPr sz="1400" dirty="0"/>
              <a:t>will</a:t>
            </a:r>
            <a:r>
              <a:rPr sz="1400" spc="60" dirty="0"/>
              <a:t> </a:t>
            </a:r>
            <a:r>
              <a:rPr sz="1400" spc="125" dirty="0"/>
              <a:t>be</a:t>
            </a:r>
            <a:r>
              <a:rPr sz="1400" spc="40" dirty="0"/>
              <a:t> </a:t>
            </a:r>
            <a:r>
              <a:rPr sz="1400" spc="125" dirty="0"/>
              <a:t>engaged</a:t>
            </a:r>
            <a:r>
              <a:rPr sz="1400" spc="35" dirty="0"/>
              <a:t> </a:t>
            </a:r>
            <a:r>
              <a:rPr sz="1400" spc="65" dirty="0"/>
              <a:t>throughout</a:t>
            </a:r>
            <a:r>
              <a:rPr sz="1400" spc="15" dirty="0"/>
              <a:t> </a:t>
            </a:r>
            <a:r>
              <a:rPr sz="1400" spc="25" dirty="0"/>
              <a:t>the </a:t>
            </a:r>
            <a:r>
              <a:rPr sz="1400" dirty="0"/>
              <a:t>next</a:t>
            </a:r>
            <a:r>
              <a:rPr sz="1400" spc="80" dirty="0"/>
              <a:t> </a:t>
            </a:r>
            <a:r>
              <a:rPr sz="1400" spc="90" dirty="0"/>
              <a:t>phase</a:t>
            </a:r>
            <a:r>
              <a:rPr sz="1400" spc="100" dirty="0"/>
              <a:t> </a:t>
            </a:r>
            <a:r>
              <a:rPr sz="1400" dirty="0"/>
              <a:t>of</a:t>
            </a:r>
            <a:r>
              <a:rPr sz="1400" spc="135" dirty="0"/>
              <a:t> </a:t>
            </a:r>
            <a:r>
              <a:rPr sz="1400" spc="50" dirty="0"/>
              <a:t>the</a:t>
            </a:r>
            <a:r>
              <a:rPr sz="1400" spc="80" dirty="0"/>
              <a:t> </a:t>
            </a:r>
            <a:r>
              <a:rPr sz="1400" spc="65" dirty="0"/>
              <a:t>process.</a:t>
            </a:r>
            <a:endParaRPr sz="1400" dirty="0"/>
          </a:p>
        </p:txBody>
      </p:sp>
      <p:pic>
        <p:nvPicPr>
          <p:cNvPr id="4" name="object 4" descr="aerial view of the Stamford Transportation Center 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1260" y="3200412"/>
            <a:ext cx="4571238" cy="30212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group of people playing in a courtyard in front of a building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82289" y="4343450"/>
            <a:ext cx="2957957" cy="1924177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819910" marR="5080" indent="-381000">
              <a:lnSpc>
                <a:spcPts val="3240"/>
              </a:lnSpc>
              <a:spcBef>
                <a:spcPts val="509"/>
              </a:spcBef>
            </a:pPr>
            <a:r>
              <a:rPr sz="3000" spc="175" dirty="0"/>
              <a:t>Westhill</a:t>
            </a:r>
            <a:r>
              <a:rPr sz="3000" spc="75" dirty="0"/>
              <a:t> </a:t>
            </a:r>
            <a:r>
              <a:rPr sz="3000" spc="320" dirty="0"/>
              <a:t>High</a:t>
            </a:r>
            <a:r>
              <a:rPr sz="3000" spc="75" dirty="0"/>
              <a:t> </a:t>
            </a:r>
            <a:r>
              <a:rPr sz="3000" spc="250" dirty="0"/>
              <a:t>School Groundbreaking</a:t>
            </a:r>
            <a:endParaRPr sz="3000"/>
          </a:p>
        </p:txBody>
      </p:sp>
      <p:sp>
        <p:nvSpPr>
          <p:cNvPr id="4" name="object 4"/>
          <p:cNvSpPr txBox="1"/>
          <p:nvPr/>
        </p:nvSpPr>
        <p:spPr>
          <a:xfrm>
            <a:off x="589280" y="1321054"/>
            <a:ext cx="5395595" cy="2799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78765">
              <a:lnSpc>
                <a:spcPct val="100000"/>
              </a:lnSpc>
              <a:spcBef>
                <a:spcPts val="95"/>
              </a:spcBef>
            </a:pPr>
            <a:r>
              <a:rPr sz="1300" spc="140" dirty="0">
                <a:latin typeface="Calibri"/>
                <a:cs typeface="Calibri"/>
              </a:rPr>
              <a:t>On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June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2,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we </a:t>
            </a:r>
            <a:r>
              <a:rPr sz="1300" spc="50" dirty="0">
                <a:latin typeface="Calibri"/>
                <a:cs typeface="Calibri"/>
              </a:rPr>
              <a:t>were </a:t>
            </a:r>
            <a:r>
              <a:rPr sz="1300" spc="70" dirty="0">
                <a:latin typeface="Calibri"/>
                <a:cs typeface="Calibri"/>
              </a:rPr>
              <a:t>joined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by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local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and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state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55" dirty="0">
                <a:latin typeface="Calibri"/>
                <a:cs typeface="Calibri"/>
              </a:rPr>
              <a:t>leaders,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including </a:t>
            </a:r>
            <a:r>
              <a:rPr sz="1300" spc="45" dirty="0">
                <a:latin typeface="Calibri"/>
                <a:cs typeface="Calibri"/>
              </a:rPr>
              <a:t>Lieutenant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Governor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Susan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55" dirty="0">
                <a:latin typeface="Calibri"/>
                <a:cs typeface="Calibri"/>
              </a:rPr>
              <a:t>Bysiewicz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and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Deputy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Commissioner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for </a:t>
            </a:r>
            <a:r>
              <a:rPr sz="1300" dirty="0">
                <a:latin typeface="Calibri"/>
                <a:cs typeface="Calibri"/>
              </a:rPr>
              <a:t>the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Department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of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Administrative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Services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Eleanor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Michael,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for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the </a:t>
            </a:r>
            <a:r>
              <a:rPr sz="1300" spc="80" dirty="0">
                <a:latin typeface="Calibri"/>
                <a:cs typeface="Calibri"/>
              </a:rPr>
              <a:t>groundbreaking</a:t>
            </a:r>
            <a:r>
              <a:rPr sz="1300" spc="1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of</a:t>
            </a:r>
            <a:r>
              <a:rPr sz="1300" spc="1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the</a:t>
            </a:r>
            <a:r>
              <a:rPr sz="1300" spc="135" dirty="0">
                <a:latin typeface="Calibri"/>
                <a:cs typeface="Calibri"/>
              </a:rPr>
              <a:t> </a:t>
            </a:r>
            <a:r>
              <a:rPr sz="1300" spc="55" dirty="0">
                <a:latin typeface="Calibri"/>
                <a:cs typeface="Calibri"/>
              </a:rPr>
              <a:t>new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Westhill</a:t>
            </a:r>
            <a:r>
              <a:rPr sz="1300" spc="125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High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School.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560"/>
              </a:spcBef>
            </a:pPr>
            <a:r>
              <a:rPr sz="1300" spc="100" dirty="0">
                <a:latin typeface="Calibri"/>
                <a:cs typeface="Calibri"/>
              </a:rPr>
              <a:t>Designed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spc="20" dirty="0">
                <a:latin typeface="Calibri"/>
                <a:cs typeface="Calibri"/>
              </a:rPr>
              <a:t>to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accommodate</a:t>
            </a:r>
            <a:r>
              <a:rPr sz="1300" spc="14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up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spc="20" dirty="0">
                <a:latin typeface="Calibri"/>
                <a:cs typeface="Calibri"/>
              </a:rPr>
              <a:t>to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2,458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20" dirty="0">
                <a:latin typeface="Calibri"/>
                <a:cs typeface="Calibri"/>
              </a:rPr>
              <a:t>students,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20" dirty="0">
                <a:latin typeface="Calibri"/>
                <a:cs typeface="Calibri"/>
              </a:rPr>
              <a:t>the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new </a:t>
            </a:r>
            <a:r>
              <a:rPr sz="1300" spc="20" dirty="0">
                <a:latin typeface="Calibri"/>
                <a:cs typeface="Calibri"/>
              </a:rPr>
              <a:t>Westhill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High </a:t>
            </a:r>
            <a:r>
              <a:rPr sz="1300" spc="85" dirty="0">
                <a:latin typeface="Calibri"/>
                <a:cs typeface="Calibri"/>
              </a:rPr>
              <a:t>School</a:t>
            </a:r>
            <a:r>
              <a:rPr sz="1300" spc="1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will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feature</a:t>
            </a:r>
            <a:r>
              <a:rPr sz="1300" spc="114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nearly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100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classrooms,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including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general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45" dirty="0">
                <a:latin typeface="Calibri"/>
                <a:cs typeface="Calibri"/>
              </a:rPr>
              <a:t>education, </a:t>
            </a:r>
            <a:r>
              <a:rPr sz="1300" spc="60" dirty="0">
                <a:latin typeface="Calibri"/>
                <a:cs typeface="Calibri"/>
              </a:rPr>
              <a:t>science,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special</a:t>
            </a:r>
            <a:r>
              <a:rPr sz="1300" spc="55" dirty="0">
                <a:latin typeface="Calibri"/>
                <a:cs typeface="Calibri"/>
              </a:rPr>
              <a:t> education,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and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specialized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learning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spaces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designed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to </a:t>
            </a:r>
            <a:r>
              <a:rPr sz="1300" spc="60" dirty="0">
                <a:latin typeface="Calibri"/>
                <a:cs typeface="Calibri"/>
              </a:rPr>
              <a:t>support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the</a:t>
            </a:r>
            <a:r>
              <a:rPr sz="1300" spc="45" dirty="0">
                <a:latin typeface="Calibri"/>
                <a:cs typeface="Calibri"/>
              </a:rPr>
              <a:t> school’s</a:t>
            </a:r>
            <a:r>
              <a:rPr sz="1300" spc="65" dirty="0">
                <a:latin typeface="Calibri"/>
                <a:cs typeface="Calibri"/>
              </a:rPr>
              <a:t> many </a:t>
            </a:r>
            <a:r>
              <a:rPr sz="1300" spc="55" dirty="0">
                <a:latin typeface="Calibri"/>
                <a:cs typeface="Calibri"/>
              </a:rPr>
              <a:t>career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45" dirty="0">
                <a:latin typeface="Calibri"/>
                <a:cs typeface="Calibri"/>
              </a:rPr>
              <a:t>pathway</a:t>
            </a:r>
            <a:r>
              <a:rPr sz="1300" spc="70" dirty="0">
                <a:latin typeface="Calibri"/>
                <a:cs typeface="Calibri"/>
              </a:rPr>
              <a:t> programs,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as </a:t>
            </a:r>
            <a:r>
              <a:rPr sz="1300" dirty="0">
                <a:latin typeface="Calibri"/>
                <a:cs typeface="Calibri"/>
              </a:rPr>
              <a:t>well</a:t>
            </a:r>
            <a:r>
              <a:rPr sz="1300" spc="60" dirty="0">
                <a:latin typeface="Calibri"/>
                <a:cs typeface="Calibri"/>
              </a:rPr>
              <a:t> as a </a:t>
            </a:r>
            <a:r>
              <a:rPr sz="1300" spc="-10" dirty="0">
                <a:latin typeface="Calibri"/>
                <a:cs typeface="Calibri"/>
              </a:rPr>
              <a:t>state-</a:t>
            </a:r>
            <a:r>
              <a:rPr sz="1300" dirty="0">
                <a:latin typeface="Calibri"/>
                <a:cs typeface="Calibri"/>
              </a:rPr>
              <a:t>of-the-art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indoor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pool. </a:t>
            </a:r>
            <a:r>
              <a:rPr sz="1300" spc="105" dirty="0">
                <a:latin typeface="Calibri"/>
                <a:cs typeface="Calibri"/>
              </a:rPr>
              <a:t>80%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of</a:t>
            </a:r>
            <a:r>
              <a:rPr sz="1300" spc="1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the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project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cost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will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be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reimbursed</a:t>
            </a:r>
            <a:r>
              <a:rPr sz="1300" spc="60" dirty="0">
                <a:latin typeface="Calibri"/>
                <a:cs typeface="Calibri"/>
              </a:rPr>
              <a:t> by</a:t>
            </a:r>
            <a:r>
              <a:rPr sz="1300" spc="500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the</a:t>
            </a:r>
            <a:r>
              <a:rPr sz="1300" spc="1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State</a:t>
            </a:r>
            <a:r>
              <a:rPr sz="1300" spc="18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of</a:t>
            </a:r>
            <a:r>
              <a:rPr sz="1300" spc="195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Connecticut.</a:t>
            </a:r>
            <a:endParaRPr sz="1300">
              <a:latin typeface="Calibri"/>
              <a:cs typeface="Calibri"/>
            </a:endParaRPr>
          </a:p>
          <a:p>
            <a:pPr marL="12700" marR="395605">
              <a:lnSpc>
                <a:spcPct val="100000"/>
              </a:lnSpc>
              <a:spcBef>
                <a:spcPts val="1565"/>
              </a:spcBef>
            </a:pPr>
            <a:r>
              <a:rPr sz="1300" dirty="0">
                <a:latin typeface="Calibri"/>
                <a:cs typeface="Calibri"/>
              </a:rPr>
              <a:t>To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stay</a:t>
            </a:r>
            <a:r>
              <a:rPr sz="1300" spc="120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up-</a:t>
            </a:r>
            <a:r>
              <a:rPr sz="1300" dirty="0">
                <a:latin typeface="Calibri"/>
                <a:cs typeface="Calibri"/>
              </a:rPr>
              <a:t>to-</a:t>
            </a:r>
            <a:r>
              <a:rPr sz="1300" spc="55" dirty="0">
                <a:latin typeface="Calibri"/>
                <a:cs typeface="Calibri"/>
              </a:rPr>
              <a:t>date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with</a:t>
            </a:r>
            <a:r>
              <a:rPr sz="1300" spc="1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all</a:t>
            </a:r>
            <a:r>
              <a:rPr sz="1300" spc="114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the</a:t>
            </a:r>
            <a:r>
              <a:rPr sz="1300" spc="110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school</a:t>
            </a:r>
            <a:r>
              <a:rPr sz="1300" spc="13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enhancement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projects</a:t>
            </a:r>
            <a:r>
              <a:rPr sz="1300" spc="110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across </a:t>
            </a:r>
            <a:r>
              <a:rPr sz="1300" spc="55" dirty="0">
                <a:latin typeface="Calibri"/>
                <a:cs typeface="Calibri"/>
              </a:rPr>
              <a:t>Stamford</a:t>
            </a:r>
            <a:r>
              <a:rPr sz="1300" spc="110" dirty="0">
                <a:latin typeface="Calibri"/>
                <a:cs typeface="Calibri"/>
              </a:rPr>
              <a:t> </a:t>
            </a:r>
            <a:r>
              <a:rPr sz="1300" spc="55" dirty="0">
                <a:latin typeface="Calibri"/>
                <a:cs typeface="Calibri"/>
              </a:rPr>
              <a:t>Public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Schools,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visit: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spsbuilds.com.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0463" y="4343437"/>
            <a:ext cx="2957956" cy="19241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9033" y="302132"/>
            <a:ext cx="6087745" cy="475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spc="254" dirty="0"/>
              <a:t>Economic</a:t>
            </a:r>
            <a:r>
              <a:rPr sz="2950" spc="90" dirty="0"/>
              <a:t> </a:t>
            </a:r>
            <a:r>
              <a:rPr sz="2950" spc="250" dirty="0"/>
              <a:t>Development</a:t>
            </a:r>
            <a:r>
              <a:rPr sz="2950" spc="80" dirty="0"/>
              <a:t> </a:t>
            </a:r>
            <a:r>
              <a:rPr sz="2950" spc="150" dirty="0"/>
              <a:t>Priorities</a:t>
            </a:r>
            <a:endParaRPr sz="2950"/>
          </a:p>
        </p:txBody>
      </p:sp>
      <p:sp>
        <p:nvSpPr>
          <p:cNvPr id="3" name="object 3"/>
          <p:cNvSpPr/>
          <p:nvPr/>
        </p:nvSpPr>
        <p:spPr>
          <a:xfrm>
            <a:off x="976007" y="1117752"/>
            <a:ext cx="2247265" cy="528955"/>
          </a:xfrm>
          <a:custGeom>
            <a:avLst/>
            <a:gdLst/>
            <a:ahLst/>
            <a:cxnLst/>
            <a:rect l="l" t="t" r="r" b="b"/>
            <a:pathLst>
              <a:path w="2247265" h="528955">
                <a:moveTo>
                  <a:pt x="0" y="528548"/>
                </a:moveTo>
                <a:lnTo>
                  <a:pt x="2246884" y="528548"/>
                </a:lnTo>
                <a:lnTo>
                  <a:pt x="2246884" y="0"/>
                </a:lnTo>
                <a:lnTo>
                  <a:pt x="0" y="0"/>
                </a:lnTo>
                <a:lnTo>
                  <a:pt x="0" y="528548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76007" y="1117752"/>
            <a:ext cx="2247265" cy="528955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140970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1110"/>
              </a:spcBef>
            </a:pPr>
            <a:r>
              <a:rPr sz="1500" i="1" spc="65" dirty="0">
                <a:solidFill>
                  <a:srgbClr val="FFFFFF"/>
                </a:solidFill>
                <a:latin typeface="Calibri"/>
                <a:cs typeface="Calibri"/>
              </a:rPr>
              <a:t>Small</a:t>
            </a:r>
            <a:r>
              <a:rPr sz="1500" i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i="1" spc="80" dirty="0">
                <a:solidFill>
                  <a:srgbClr val="FFFFFF"/>
                </a:solidFill>
                <a:latin typeface="Calibri"/>
                <a:cs typeface="Calibri"/>
              </a:rPr>
              <a:t>Business</a:t>
            </a:r>
            <a:r>
              <a:rPr sz="1500" i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i="1" spc="75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76007" y="1658492"/>
            <a:ext cx="2247265" cy="2054860"/>
          </a:xfrm>
          <a:custGeom>
            <a:avLst/>
            <a:gdLst/>
            <a:ahLst/>
            <a:cxnLst/>
            <a:rect l="l" t="t" r="r" b="b"/>
            <a:pathLst>
              <a:path w="2247265" h="2054860">
                <a:moveTo>
                  <a:pt x="0" y="2054605"/>
                </a:moveTo>
                <a:lnTo>
                  <a:pt x="2246884" y="2054605"/>
                </a:lnTo>
                <a:lnTo>
                  <a:pt x="2246884" y="0"/>
                </a:lnTo>
                <a:lnTo>
                  <a:pt x="0" y="0"/>
                </a:lnTo>
                <a:lnTo>
                  <a:pt x="0" y="2054605"/>
                </a:lnTo>
                <a:close/>
              </a:path>
            </a:pathLst>
          </a:custGeom>
          <a:ln w="12700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82357" y="1829180"/>
            <a:ext cx="2234565" cy="1701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6860" marR="78740" indent="-21526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76860" algn="l"/>
              </a:tabLst>
            </a:pPr>
            <a:r>
              <a:rPr sz="1000" spc="55" dirty="0">
                <a:latin typeface="Calibri"/>
                <a:cs typeface="Calibri"/>
              </a:rPr>
              <a:t>Continue</a:t>
            </a:r>
            <a:r>
              <a:rPr sz="1000" spc="1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to</a:t>
            </a:r>
            <a:r>
              <a:rPr sz="1000" spc="1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host</a:t>
            </a:r>
            <a:r>
              <a:rPr sz="1000" spc="14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small</a:t>
            </a:r>
            <a:r>
              <a:rPr sz="1000" spc="16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business </a:t>
            </a:r>
            <a:r>
              <a:rPr sz="1000" spc="50" dirty="0">
                <a:latin typeface="Calibri"/>
                <a:cs typeface="Calibri"/>
              </a:rPr>
              <a:t>resource</a:t>
            </a:r>
            <a:r>
              <a:rPr sz="1000" spc="1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events</a:t>
            </a:r>
            <a:r>
              <a:rPr sz="1000" spc="1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and</a:t>
            </a:r>
            <a:r>
              <a:rPr sz="1000" spc="1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information </a:t>
            </a:r>
            <a:r>
              <a:rPr sz="1000" spc="50" dirty="0">
                <a:latin typeface="Calibri"/>
                <a:cs typeface="Calibri"/>
              </a:rPr>
              <a:t>sessions</a:t>
            </a:r>
            <a:r>
              <a:rPr sz="1000" spc="1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that</a:t>
            </a:r>
            <a:r>
              <a:rPr sz="1000" spc="8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offer</a:t>
            </a:r>
            <a:r>
              <a:rPr sz="1000" spc="1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networking </a:t>
            </a:r>
            <a:r>
              <a:rPr sz="1000" spc="30" dirty="0">
                <a:latin typeface="Calibri"/>
                <a:cs typeface="Calibri"/>
              </a:rPr>
              <a:t>opportunities</a:t>
            </a:r>
            <a:r>
              <a:rPr sz="1000" spc="12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and</a:t>
            </a:r>
            <a:r>
              <a:rPr sz="1000" spc="13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connect </a:t>
            </a:r>
            <a:r>
              <a:rPr sz="1000" spc="20" dirty="0">
                <a:latin typeface="Calibri"/>
                <a:cs typeface="Calibri"/>
              </a:rPr>
              <a:t>entrepreneurs</a:t>
            </a:r>
            <a:r>
              <a:rPr sz="1000" spc="245" dirty="0">
                <a:latin typeface="Calibri"/>
                <a:cs typeface="Calibri"/>
              </a:rPr>
              <a:t> </a:t>
            </a:r>
            <a:r>
              <a:rPr sz="1000" spc="20" dirty="0">
                <a:latin typeface="Calibri"/>
                <a:cs typeface="Calibri"/>
              </a:rPr>
              <a:t>with</a:t>
            </a:r>
            <a:r>
              <a:rPr sz="1000" spc="160" dirty="0">
                <a:latin typeface="Calibri"/>
                <a:cs typeface="Calibri"/>
              </a:rPr>
              <a:t> </a:t>
            </a:r>
            <a:r>
              <a:rPr sz="1000" spc="20" dirty="0">
                <a:latin typeface="Calibri"/>
                <a:cs typeface="Calibri"/>
              </a:rPr>
              <a:t>local,</a:t>
            </a:r>
            <a:r>
              <a:rPr sz="1000" spc="16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state, </a:t>
            </a:r>
            <a:r>
              <a:rPr sz="1000" spc="65" dirty="0">
                <a:latin typeface="Calibri"/>
                <a:cs typeface="Calibri"/>
              </a:rPr>
              <a:t>and</a:t>
            </a:r>
            <a:r>
              <a:rPr sz="1000" spc="5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regional</a:t>
            </a:r>
            <a:r>
              <a:rPr sz="1000" spc="7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organizations</a:t>
            </a:r>
            <a:r>
              <a:rPr sz="1000" spc="85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that </a:t>
            </a:r>
            <a:r>
              <a:rPr sz="1000" spc="55" dirty="0">
                <a:latin typeface="Calibri"/>
                <a:cs typeface="Calibri"/>
              </a:rPr>
              <a:t>provide</a:t>
            </a:r>
            <a:r>
              <a:rPr sz="1000" spc="12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access</a:t>
            </a:r>
            <a:r>
              <a:rPr sz="1000" spc="130" dirty="0">
                <a:latin typeface="Calibri"/>
                <a:cs typeface="Calibri"/>
              </a:rPr>
              <a:t> </a:t>
            </a:r>
            <a:r>
              <a:rPr sz="1000" spc="10" dirty="0">
                <a:latin typeface="Calibri"/>
                <a:cs typeface="Calibri"/>
              </a:rPr>
              <a:t>to</a:t>
            </a:r>
            <a:r>
              <a:rPr sz="1000" spc="85" dirty="0">
                <a:latin typeface="Calibri"/>
                <a:cs typeface="Calibri"/>
              </a:rPr>
              <a:t> </a:t>
            </a:r>
            <a:r>
              <a:rPr sz="1000" spc="10" dirty="0">
                <a:latin typeface="Calibri"/>
                <a:cs typeface="Calibri"/>
              </a:rPr>
              <a:t>capital</a:t>
            </a:r>
            <a:r>
              <a:rPr sz="1000" spc="11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and </a:t>
            </a:r>
            <a:r>
              <a:rPr sz="1000" spc="50" dirty="0">
                <a:latin typeface="Calibri"/>
                <a:cs typeface="Calibri"/>
              </a:rPr>
              <a:t>support</a:t>
            </a:r>
            <a:r>
              <a:rPr sz="1000" spc="6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services.</a:t>
            </a:r>
            <a:endParaRPr sz="1000">
              <a:latin typeface="Calibri"/>
              <a:cs typeface="Calibri"/>
            </a:endParaRPr>
          </a:p>
          <a:p>
            <a:pPr marL="276860" marR="116839" indent="-21526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276860" algn="l"/>
              </a:tabLst>
            </a:pPr>
            <a:r>
              <a:rPr sz="1000" spc="65" dirty="0">
                <a:latin typeface="Calibri"/>
                <a:cs typeface="Calibri"/>
              </a:rPr>
              <a:t>Over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100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businesses</a:t>
            </a:r>
            <a:r>
              <a:rPr sz="1000" spc="70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have </a:t>
            </a:r>
            <a:r>
              <a:rPr sz="1000" spc="45" dirty="0">
                <a:latin typeface="Calibri"/>
                <a:cs typeface="Calibri"/>
              </a:rPr>
              <a:t>attended</a:t>
            </a:r>
            <a:r>
              <a:rPr sz="1000" spc="18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these</a:t>
            </a:r>
            <a:r>
              <a:rPr sz="1000" spc="18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events</a:t>
            </a:r>
            <a:r>
              <a:rPr sz="1000" spc="19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this</a:t>
            </a:r>
            <a:r>
              <a:rPr sz="1000" spc="150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year.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80714" y="1132293"/>
            <a:ext cx="2178685" cy="508634"/>
          </a:xfrm>
          <a:custGeom>
            <a:avLst/>
            <a:gdLst/>
            <a:ahLst/>
            <a:cxnLst/>
            <a:rect l="l" t="t" r="r" b="b"/>
            <a:pathLst>
              <a:path w="2178685" h="508635">
                <a:moveTo>
                  <a:pt x="0" y="508546"/>
                </a:moveTo>
                <a:lnTo>
                  <a:pt x="2178304" y="508546"/>
                </a:lnTo>
                <a:lnTo>
                  <a:pt x="2178304" y="0"/>
                </a:lnTo>
                <a:lnTo>
                  <a:pt x="0" y="0"/>
                </a:lnTo>
                <a:lnTo>
                  <a:pt x="0" y="508546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680714" y="1132293"/>
            <a:ext cx="2178685" cy="502284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130810" rIns="0" bIns="0" rtlCol="0">
            <a:spAutoFit/>
          </a:bodyPr>
          <a:lstStyle/>
          <a:p>
            <a:pPr marL="173355">
              <a:lnSpc>
                <a:spcPct val="100000"/>
              </a:lnSpc>
              <a:spcBef>
                <a:spcPts val="1030"/>
              </a:spcBef>
            </a:pPr>
            <a:r>
              <a:rPr sz="1500" i="1" spc="80" dirty="0">
                <a:solidFill>
                  <a:srgbClr val="FFFFFF"/>
                </a:solidFill>
                <a:latin typeface="Calibri"/>
                <a:cs typeface="Calibri"/>
              </a:rPr>
              <a:t>Business</a:t>
            </a:r>
            <a:r>
              <a:rPr sz="1500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i="1" spc="45" dirty="0">
                <a:solidFill>
                  <a:srgbClr val="FFFFFF"/>
                </a:solidFill>
                <a:latin typeface="Calibri"/>
                <a:cs typeface="Calibri"/>
              </a:rPr>
              <a:t>Recruitment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74998" y="1633982"/>
            <a:ext cx="2178685" cy="2060575"/>
          </a:xfrm>
          <a:custGeom>
            <a:avLst/>
            <a:gdLst/>
            <a:ahLst/>
            <a:cxnLst/>
            <a:rect l="l" t="t" r="r" b="b"/>
            <a:pathLst>
              <a:path w="2178685" h="2060575">
                <a:moveTo>
                  <a:pt x="2178304" y="0"/>
                </a:moveTo>
                <a:lnTo>
                  <a:pt x="0" y="0"/>
                </a:lnTo>
                <a:lnTo>
                  <a:pt x="0" y="2060067"/>
                </a:lnTo>
                <a:lnTo>
                  <a:pt x="2178304" y="2060067"/>
                </a:lnTo>
                <a:lnTo>
                  <a:pt x="21783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74998" y="1633982"/>
            <a:ext cx="2178685" cy="2060575"/>
          </a:xfrm>
          <a:prstGeom prst="rect">
            <a:avLst/>
          </a:prstGeom>
          <a:ln w="12700">
            <a:solidFill>
              <a:srgbClr val="44536A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en-US"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283845" marR="133985" indent="-215265">
              <a:lnSpc>
                <a:spcPct val="102299"/>
              </a:lnSpc>
              <a:buFont typeface="Arial"/>
              <a:buChar char="•"/>
              <a:tabLst>
                <a:tab pos="283845" algn="l"/>
              </a:tabLst>
            </a:pPr>
            <a:r>
              <a:rPr sz="1100" spc="90" dirty="0">
                <a:latin typeface="Calibri"/>
                <a:cs typeface="Calibri"/>
              </a:rPr>
              <a:t>Launched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35" dirty="0">
                <a:latin typeface="Calibri"/>
                <a:cs typeface="Calibri"/>
              </a:rPr>
              <a:t>“Unicorn” </a:t>
            </a:r>
            <a:r>
              <a:rPr sz="1100" spc="70" dirty="0">
                <a:latin typeface="Calibri"/>
                <a:cs typeface="Calibri"/>
              </a:rPr>
              <a:t>marketing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campaign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30" dirty="0">
                <a:latin typeface="Calibri"/>
                <a:cs typeface="Calibri"/>
              </a:rPr>
              <a:t>the </a:t>
            </a:r>
            <a:r>
              <a:rPr sz="1100" spc="65" dirty="0">
                <a:latin typeface="Calibri"/>
                <a:cs typeface="Calibri"/>
              </a:rPr>
              <a:t>Stamford</a:t>
            </a:r>
            <a:r>
              <a:rPr sz="1100" spc="45" dirty="0">
                <a:latin typeface="Calibri"/>
                <a:cs typeface="Calibri"/>
              </a:rPr>
              <a:t> Transportation </a:t>
            </a:r>
            <a:r>
              <a:rPr sz="1100" spc="80" dirty="0">
                <a:latin typeface="Calibri"/>
                <a:cs typeface="Calibri"/>
              </a:rPr>
              <a:t>Center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and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in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New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York </a:t>
            </a:r>
            <a:r>
              <a:rPr sz="1100" spc="50" dirty="0">
                <a:latin typeface="Calibri"/>
                <a:cs typeface="Calibri"/>
              </a:rPr>
              <a:t>City.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325116" y="3851325"/>
            <a:ext cx="2247265" cy="589280"/>
          </a:xfrm>
          <a:custGeom>
            <a:avLst/>
            <a:gdLst/>
            <a:ahLst/>
            <a:cxnLst/>
            <a:rect l="l" t="t" r="r" b="b"/>
            <a:pathLst>
              <a:path w="2247265" h="589279">
                <a:moveTo>
                  <a:pt x="0" y="588721"/>
                </a:moveTo>
                <a:lnTo>
                  <a:pt x="2246884" y="588721"/>
                </a:lnTo>
                <a:lnTo>
                  <a:pt x="2246884" y="0"/>
                </a:lnTo>
                <a:lnTo>
                  <a:pt x="0" y="0"/>
                </a:lnTo>
                <a:lnTo>
                  <a:pt x="0" y="588721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325116" y="3851325"/>
            <a:ext cx="2247265" cy="589280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57150" rIns="0" bIns="0" rtlCol="0">
            <a:spAutoFit/>
          </a:bodyPr>
          <a:lstStyle/>
          <a:p>
            <a:pPr marL="535940" marR="527685" indent="139700">
              <a:lnSpc>
                <a:spcPct val="100000"/>
              </a:lnSpc>
              <a:spcBef>
                <a:spcPts val="450"/>
              </a:spcBef>
            </a:pPr>
            <a:r>
              <a:rPr sz="1500" i="1" spc="50" dirty="0">
                <a:solidFill>
                  <a:srgbClr val="FFFFFF"/>
                </a:solidFill>
                <a:latin typeface="Calibri"/>
                <a:cs typeface="Calibri"/>
              </a:rPr>
              <a:t>Workforce </a:t>
            </a:r>
            <a:r>
              <a:rPr sz="1500" i="1" spc="85" dirty="0">
                <a:solidFill>
                  <a:srgbClr val="FFFFFF"/>
                </a:solidFill>
                <a:latin typeface="Calibri"/>
                <a:cs typeface="Calibri"/>
              </a:rPr>
              <a:t>Development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25116" y="4440015"/>
            <a:ext cx="2247265" cy="2112645"/>
          </a:xfrm>
          <a:prstGeom prst="rect">
            <a:avLst/>
          </a:prstGeom>
          <a:ln w="12700">
            <a:solidFill>
              <a:srgbClr val="44536A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L="283845" marR="62230" indent="-215265">
              <a:lnSpc>
                <a:spcPct val="100000"/>
              </a:lnSpc>
              <a:spcBef>
                <a:spcPts val="690"/>
              </a:spcBef>
              <a:buFont typeface="Arial"/>
              <a:buChar char="•"/>
              <a:tabLst>
                <a:tab pos="283845" algn="l"/>
              </a:tabLst>
            </a:pPr>
            <a:r>
              <a:rPr sz="1050" spc="70" dirty="0">
                <a:latin typeface="Calibri"/>
                <a:cs typeface="Calibri"/>
              </a:rPr>
              <a:t>Since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launching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last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year,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spc="-25" dirty="0">
                <a:latin typeface="Calibri"/>
                <a:cs typeface="Calibri"/>
              </a:rPr>
              <a:t>the </a:t>
            </a:r>
            <a:r>
              <a:rPr sz="1050" spc="55" dirty="0">
                <a:latin typeface="Calibri"/>
                <a:cs typeface="Calibri"/>
              </a:rPr>
              <a:t>Stamford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Tech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Hub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has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trained </a:t>
            </a:r>
            <a:r>
              <a:rPr sz="1050" spc="65" dirty="0">
                <a:latin typeface="Calibri"/>
                <a:cs typeface="Calibri"/>
              </a:rPr>
              <a:t>hundreds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of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residents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at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-25" dirty="0">
                <a:latin typeface="Calibri"/>
                <a:cs typeface="Calibri"/>
              </a:rPr>
              <a:t>its </a:t>
            </a:r>
            <a:r>
              <a:rPr sz="1050" spc="55" dirty="0">
                <a:latin typeface="Calibri"/>
                <a:cs typeface="Calibri"/>
              </a:rPr>
              <a:t>headquarters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at</a:t>
            </a:r>
            <a:r>
              <a:rPr sz="1050" spc="8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Charter </a:t>
            </a:r>
            <a:r>
              <a:rPr sz="1050" spc="50" dirty="0">
                <a:latin typeface="Calibri"/>
                <a:cs typeface="Calibri"/>
              </a:rPr>
              <a:t>Communications.</a:t>
            </a:r>
            <a:endParaRPr sz="1050">
              <a:latin typeface="Calibri"/>
              <a:cs typeface="Calibri"/>
            </a:endParaRPr>
          </a:p>
          <a:p>
            <a:pPr marL="283845" marR="71755" indent="-215265">
              <a:lnSpc>
                <a:spcPct val="100000"/>
              </a:lnSpc>
              <a:spcBef>
                <a:spcPts val="1260"/>
              </a:spcBef>
              <a:buFont typeface="Arial"/>
              <a:buChar char="•"/>
              <a:tabLst>
                <a:tab pos="283845" algn="l"/>
              </a:tabLst>
            </a:pPr>
            <a:r>
              <a:rPr sz="1050" spc="30" dirty="0">
                <a:latin typeface="Calibri"/>
                <a:cs typeface="Calibri"/>
              </a:rPr>
              <a:t>Participants</a:t>
            </a:r>
            <a:r>
              <a:rPr sz="1050" spc="9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receive</a:t>
            </a:r>
            <a:r>
              <a:rPr sz="1050" spc="120" dirty="0">
                <a:latin typeface="Calibri"/>
                <a:cs typeface="Calibri"/>
              </a:rPr>
              <a:t> </a:t>
            </a:r>
            <a:r>
              <a:rPr sz="1050" spc="-20" dirty="0">
                <a:latin typeface="Calibri"/>
                <a:cs typeface="Calibri"/>
              </a:rPr>
              <a:t>free </a:t>
            </a:r>
            <a:r>
              <a:rPr sz="1050" spc="65" dirty="0">
                <a:latin typeface="Calibri"/>
                <a:cs typeface="Calibri"/>
              </a:rPr>
              <a:t>technology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20" dirty="0">
                <a:latin typeface="Calibri"/>
                <a:cs typeface="Calibri"/>
              </a:rPr>
              <a:t>training</a:t>
            </a:r>
            <a:r>
              <a:rPr sz="1050" spc="95" dirty="0">
                <a:latin typeface="Calibri"/>
                <a:cs typeface="Calibri"/>
              </a:rPr>
              <a:t> </a:t>
            </a:r>
            <a:r>
              <a:rPr sz="1050" spc="20" dirty="0">
                <a:latin typeface="Calibri"/>
                <a:cs typeface="Calibri"/>
              </a:rPr>
              <a:t>in</a:t>
            </a:r>
            <a:r>
              <a:rPr sz="1050" spc="13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fields </a:t>
            </a:r>
            <a:r>
              <a:rPr sz="1050" spc="60" dirty="0">
                <a:latin typeface="Calibri"/>
                <a:cs typeface="Calibri"/>
              </a:rPr>
              <a:t>such</a:t>
            </a:r>
            <a:r>
              <a:rPr sz="1050" spc="8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as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spc="10" dirty="0">
                <a:latin typeface="Calibri"/>
                <a:cs typeface="Calibri"/>
              </a:rPr>
              <a:t>software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development, </a:t>
            </a:r>
            <a:r>
              <a:rPr sz="1050" spc="45" dirty="0">
                <a:latin typeface="Calibri"/>
                <a:cs typeface="Calibri"/>
              </a:rPr>
              <a:t>cybersecurity,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data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analytics, </a:t>
            </a:r>
            <a:r>
              <a:rPr sz="1050" spc="75" dirty="0">
                <a:latin typeface="Calibri"/>
                <a:cs typeface="Calibri"/>
              </a:rPr>
              <a:t>and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digital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media.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18415" y="0"/>
            <a:ext cx="3025775" cy="6858000"/>
            <a:chOff x="6118415" y="0"/>
            <a:chExt cx="3025775" cy="6858000"/>
          </a:xfrm>
        </p:grpSpPr>
        <p:sp>
          <p:nvSpPr>
            <p:cNvPr id="3" name="object 3"/>
            <p:cNvSpPr/>
            <p:nvPr/>
          </p:nvSpPr>
          <p:spPr>
            <a:xfrm>
              <a:off x="7189470" y="0"/>
              <a:ext cx="1954530" cy="6858000"/>
            </a:xfrm>
            <a:custGeom>
              <a:avLst/>
              <a:gdLst/>
              <a:ahLst/>
              <a:cxnLst/>
              <a:rect l="l" t="t" r="r" b="b"/>
              <a:pathLst>
                <a:path w="1954529" h="6858000">
                  <a:moveTo>
                    <a:pt x="195452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54529" y="6858000"/>
                  </a:lnTo>
                  <a:lnTo>
                    <a:pt x="1954529" y="0"/>
                  </a:lnTo>
                  <a:close/>
                </a:path>
              </a:pathLst>
            </a:custGeom>
            <a:solidFill>
              <a:srgbClr val="5555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29528" y="2369185"/>
              <a:ext cx="2120265" cy="2119630"/>
            </a:xfrm>
            <a:custGeom>
              <a:avLst/>
              <a:gdLst/>
              <a:ahLst/>
              <a:cxnLst/>
              <a:rect l="l" t="t" r="r" b="b"/>
              <a:pathLst>
                <a:path w="2120265" h="2119629">
                  <a:moveTo>
                    <a:pt x="1059942" y="0"/>
                  </a:moveTo>
                  <a:lnTo>
                    <a:pt x="1011427" y="1090"/>
                  </a:lnTo>
                  <a:lnTo>
                    <a:pt x="963472" y="4330"/>
                  </a:lnTo>
                  <a:lnTo>
                    <a:pt x="916123" y="9674"/>
                  </a:lnTo>
                  <a:lnTo>
                    <a:pt x="869428" y="17074"/>
                  </a:lnTo>
                  <a:lnTo>
                    <a:pt x="823432" y="26483"/>
                  </a:lnTo>
                  <a:lnTo>
                    <a:pt x="778183" y="37855"/>
                  </a:lnTo>
                  <a:lnTo>
                    <a:pt x="733728" y="51144"/>
                  </a:lnTo>
                  <a:lnTo>
                    <a:pt x="690112" y="66302"/>
                  </a:lnTo>
                  <a:lnTo>
                    <a:pt x="647384" y="83282"/>
                  </a:lnTo>
                  <a:lnTo>
                    <a:pt x="605590" y="102038"/>
                  </a:lnTo>
                  <a:lnTo>
                    <a:pt x="564776" y="122523"/>
                  </a:lnTo>
                  <a:lnTo>
                    <a:pt x="524989" y="144690"/>
                  </a:lnTo>
                  <a:lnTo>
                    <a:pt x="486277" y="168493"/>
                  </a:lnTo>
                  <a:lnTo>
                    <a:pt x="448686" y="193885"/>
                  </a:lnTo>
                  <a:lnTo>
                    <a:pt x="412262" y="220818"/>
                  </a:lnTo>
                  <a:lnTo>
                    <a:pt x="377054" y="249247"/>
                  </a:lnTo>
                  <a:lnTo>
                    <a:pt x="343106" y="279124"/>
                  </a:lnTo>
                  <a:lnTo>
                    <a:pt x="310467" y="310403"/>
                  </a:lnTo>
                  <a:lnTo>
                    <a:pt x="279183" y="343037"/>
                  </a:lnTo>
                  <a:lnTo>
                    <a:pt x="249300" y="376980"/>
                  </a:lnTo>
                  <a:lnTo>
                    <a:pt x="220866" y="412183"/>
                  </a:lnTo>
                  <a:lnTo>
                    <a:pt x="193927" y="448602"/>
                  </a:lnTo>
                  <a:lnTo>
                    <a:pt x="168531" y="486188"/>
                  </a:lnTo>
                  <a:lnTo>
                    <a:pt x="144723" y="524895"/>
                  </a:lnTo>
                  <a:lnTo>
                    <a:pt x="122551" y="564677"/>
                  </a:lnTo>
                  <a:lnTo>
                    <a:pt x="102062" y="605486"/>
                  </a:lnTo>
                  <a:lnTo>
                    <a:pt x="83302" y="647277"/>
                  </a:lnTo>
                  <a:lnTo>
                    <a:pt x="66318" y="690001"/>
                  </a:lnTo>
                  <a:lnTo>
                    <a:pt x="51156" y="733613"/>
                  </a:lnTo>
                  <a:lnTo>
                    <a:pt x="37865" y="778066"/>
                  </a:lnTo>
                  <a:lnTo>
                    <a:pt x="26490" y="823312"/>
                  </a:lnTo>
                  <a:lnTo>
                    <a:pt x="17078" y="869305"/>
                  </a:lnTo>
                  <a:lnTo>
                    <a:pt x="9676" y="915999"/>
                  </a:lnTo>
                  <a:lnTo>
                    <a:pt x="4332" y="963346"/>
                  </a:lnTo>
                  <a:lnTo>
                    <a:pt x="1090" y="1011300"/>
                  </a:lnTo>
                  <a:lnTo>
                    <a:pt x="0" y="1059814"/>
                  </a:lnTo>
                  <a:lnTo>
                    <a:pt x="1090" y="1108329"/>
                  </a:lnTo>
                  <a:lnTo>
                    <a:pt x="4332" y="1156283"/>
                  </a:lnTo>
                  <a:lnTo>
                    <a:pt x="9676" y="1203630"/>
                  </a:lnTo>
                  <a:lnTo>
                    <a:pt x="17078" y="1250324"/>
                  </a:lnTo>
                  <a:lnTo>
                    <a:pt x="26490" y="1296317"/>
                  </a:lnTo>
                  <a:lnTo>
                    <a:pt x="37865" y="1341563"/>
                  </a:lnTo>
                  <a:lnTo>
                    <a:pt x="51156" y="1386016"/>
                  </a:lnTo>
                  <a:lnTo>
                    <a:pt x="66318" y="1429628"/>
                  </a:lnTo>
                  <a:lnTo>
                    <a:pt x="83302" y="1472352"/>
                  </a:lnTo>
                  <a:lnTo>
                    <a:pt x="102062" y="1514143"/>
                  </a:lnTo>
                  <a:lnTo>
                    <a:pt x="122551" y="1554952"/>
                  </a:lnTo>
                  <a:lnTo>
                    <a:pt x="144723" y="1594734"/>
                  </a:lnTo>
                  <a:lnTo>
                    <a:pt x="168531" y="1633441"/>
                  </a:lnTo>
                  <a:lnTo>
                    <a:pt x="193927" y="1671027"/>
                  </a:lnTo>
                  <a:lnTo>
                    <a:pt x="220866" y="1707446"/>
                  </a:lnTo>
                  <a:lnTo>
                    <a:pt x="249300" y="1742649"/>
                  </a:lnTo>
                  <a:lnTo>
                    <a:pt x="279183" y="1776592"/>
                  </a:lnTo>
                  <a:lnTo>
                    <a:pt x="310467" y="1809226"/>
                  </a:lnTo>
                  <a:lnTo>
                    <a:pt x="343106" y="1840505"/>
                  </a:lnTo>
                  <a:lnTo>
                    <a:pt x="377054" y="1870382"/>
                  </a:lnTo>
                  <a:lnTo>
                    <a:pt x="412262" y="1898811"/>
                  </a:lnTo>
                  <a:lnTo>
                    <a:pt x="448686" y="1925744"/>
                  </a:lnTo>
                  <a:lnTo>
                    <a:pt x="486277" y="1951136"/>
                  </a:lnTo>
                  <a:lnTo>
                    <a:pt x="524989" y="1974939"/>
                  </a:lnTo>
                  <a:lnTo>
                    <a:pt x="564776" y="1997106"/>
                  </a:lnTo>
                  <a:lnTo>
                    <a:pt x="605590" y="2017591"/>
                  </a:lnTo>
                  <a:lnTo>
                    <a:pt x="647384" y="2036347"/>
                  </a:lnTo>
                  <a:lnTo>
                    <a:pt x="690112" y="2053327"/>
                  </a:lnTo>
                  <a:lnTo>
                    <a:pt x="733728" y="2068485"/>
                  </a:lnTo>
                  <a:lnTo>
                    <a:pt x="778183" y="2081774"/>
                  </a:lnTo>
                  <a:lnTo>
                    <a:pt x="823432" y="2093146"/>
                  </a:lnTo>
                  <a:lnTo>
                    <a:pt x="869428" y="2102555"/>
                  </a:lnTo>
                  <a:lnTo>
                    <a:pt x="916123" y="2109955"/>
                  </a:lnTo>
                  <a:lnTo>
                    <a:pt x="963472" y="2115299"/>
                  </a:lnTo>
                  <a:lnTo>
                    <a:pt x="1011427" y="2118539"/>
                  </a:lnTo>
                  <a:lnTo>
                    <a:pt x="1059942" y="2119629"/>
                  </a:lnTo>
                  <a:lnTo>
                    <a:pt x="1108456" y="2118539"/>
                  </a:lnTo>
                  <a:lnTo>
                    <a:pt x="1156410" y="2115299"/>
                  </a:lnTo>
                  <a:lnTo>
                    <a:pt x="1203757" y="2109955"/>
                  </a:lnTo>
                  <a:lnTo>
                    <a:pt x="1250451" y="2102555"/>
                  </a:lnTo>
                  <a:lnTo>
                    <a:pt x="1296444" y="2093146"/>
                  </a:lnTo>
                  <a:lnTo>
                    <a:pt x="1341690" y="2081774"/>
                  </a:lnTo>
                  <a:lnTo>
                    <a:pt x="1386143" y="2068485"/>
                  </a:lnTo>
                  <a:lnTo>
                    <a:pt x="1429755" y="2053327"/>
                  </a:lnTo>
                  <a:lnTo>
                    <a:pt x="1472479" y="2036347"/>
                  </a:lnTo>
                  <a:lnTo>
                    <a:pt x="1514270" y="2017591"/>
                  </a:lnTo>
                  <a:lnTo>
                    <a:pt x="1555079" y="1997106"/>
                  </a:lnTo>
                  <a:lnTo>
                    <a:pt x="1594861" y="1974939"/>
                  </a:lnTo>
                  <a:lnTo>
                    <a:pt x="1633568" y="1951136"/>
                  </a:lnTo>
                  <a:lnTo>
                    <a:pt x="1671154" y="1925744"/>
                  </a:lnTo>
                  <a:lnTo>
                    <a:pt x="1707573" y="1898811"/>
                  </a:lnTo>
                  <a:lnTo>
                    <a:pt x="1742776" y="1870382"/>
                  </a:lnTo>
                  <a:lnTo>
                    <a:pt x="1776719" y="1840505"/>
                  </a:lnTo>
                  <a:lnTo>
                    <a:pt x="1809353" y="1809226"/>
                  </a:lnTo>
                  <a:lnTo>
                    <a:pt x="1840632" y="1776592"/>
                  </a:lnTo>
                  <a:lnTo>
                    <a:pt x="1870509" y="1742649"/>
                  </a:lnTo>
                  <a:lnTo>
                    <a:pt x="1898938" y="1707446"/>
                  </a:lnTo>
                  <a:lnTo>
                    <a:pt x="1925871" y="1671027"/>
                  </a:lnTo>
                  <a:lnTo>
                    <a:pt x="1951263" y="1633441"/>
                  </a:lnTo>
                  <a:lnTo>
                    <a:pt x="1975066" y="1594734"/>
                  </a:lnTo>
                  <a:lnTo>
                    <a:pt x="1997233" y="1554952"/>
                  </a:lnTo>
                  <a:lnTo>
                    <a:pt x="2017718" y="1514143"/>
                  </a:lnTo>
                  <a:lnTo>
                    <a:pt x="2036474" y="1472352"/>
                  </a:lnTo>
                  <a:lnTo>
                    <a:pt x="2053454" y="1429628"/>
                  </a:lnTo>
                  <a:lnTo>
                    <a:pt x="2068612" y="1386016"/>
                  </a:lnTo>
                  <a:lnTo>
                    <a:pt x="2081901" y="1341563"/>
                  </a:lnTo>
                  <a:lnTo>
                    <a:pt x="2093273" y="1296317"/>
                  </a:lnTo>
                  <a:lnTo>
                    <a:pt x="2102682" y="1250324"/>
                  </a:lnTo>
                  <a:lnTo>
                    <a:pt x="2110082" y="1203630"/>
                  </a:lnTo>
                  <a:lnTo>
                    <a:pt x="2115426" y="1156283"/>
                  </a:lnTo>
                  <a:lnTo>
                    <a:pt x="2118666" y="1108329"/>
                  </a:lnTo>
                  <a:lnTo>
                    <a:pt x="2119756" y="1059814"/>
                  </a:lnTo>
                  <a:lnTo>
                    <a:pt x="2118666" y="1011300"/>
                  </a:lnTo>
                  <a:lnTo>
                    <a:pt x="2115426" y="963346"/>
                  </a:lnTo>
                  <a:lnTo>
                    <a:pt x="2110082" y="915999"/>
                  </a:lnTo>
                  <a:lnTo>
                    <a:pt x="2102682" y="869305"/>
                  </a:lnTo>
                  <a:lnTo>
                    <a:pt x="2093273" y="823312"/>
                  </a:lnTo>
                  <a:lnTo>
                    <a:pt x="2081901" y="778066"/>
                  </a:lnTo>
                  <a:lnTo>
                    <a:pt x="2068612" y="733613"/>
                  </a:lnTo>
                  <a:lnTo>
                    <a:pt x="2053454" y="690001"/>
                  </a:lnTo>
                  <a:lnTo>
                    <a:pt x="2036474" y="647277"/>
                  </a:lnTo>
                  <a:lnTo>
                    <a:pt x="2017718" y="605486"/>
                  </a:lnTo>
                  <a:lnTo>
                    <a:pt x="1997233" y="564677"/>
                  </a:lnTo>
                  <a:lnTo>
                    <a:pt x="1975066" y="524895"/>
                  </a:lnTo>
                  <a:lnTo>
                    <a:pt x="1951263" y="486188"/>
                  </a:lnTo>
                  <a:lnTo>
                    <a:pt x="1925871" y="448602"/>
                  </a:lnTo>
                  <a:lnTo>
                    <a:pt x="1898938" y="412183"/>
                  </a:lnTo>
                  <a:lnTo>
                    <a:pt x="1870509" y="376980"/>
                  </a:lnTo>
                  <a:lnTo>
                    <a:pt x="1840632" y="343037"/>
                  </a:lnTo>
                  <a:lnTo>
                    <a:pt x="1809353" y="310403"/>
                  </a:lnTo>
                  <a:lnTo>
                    <a:pt x="1776719" y="279124"/>
                  </a:lnTo>
                  <a:lnTo>
                    <a:pt x="1742776" y="249247"/>
                  </a:lnTo>
                  <a:lnTo>
                    <a:pt x="1707573" y="220818"/>
                  </a:lnTo>
                  <a:lnTo>
                    <a:pt x="1671154" y="193885"/>
                  </a:lnTo>
                  <a:lnTo>
                    <a:pt x="1633568" y="168493"/>
                  </a:lnTo>
                  <a:lnTo>
                    <a:pt x="1594861" y="144690"/>
                  </a:lnTo>
                  <a:lnTo>
                    <a:pt x="1555079" y="122523"/>
                  </a:lnTo>
                  <a:lnTo>
                    <a:pt x="1514270" y="102038"/>
                  </a:lnTo>
                  <a:lnTo>
                    <a:pt x="1472479" y="83282"/>
                  </a:lnTo>
                  <a:lnTo>
                    <a:pt x="1429755" y="66302"/>
                  </a:lnTo>
                  <a:lnTo>
                    <a:pt x="1386143" y="51144"/>
                  </a:lnTo>
                  <a:lnTo>
                    <a:pt x="1341690" y="37855"/>
                  </a:lnTo>
                  <a:lnTo>
                    <a:pt x="1296444" y="26483"/>
                  </a:lnTo>
                  <a:lnTo>
                    <a:pt x="1250451" y="17074"/>
                  </a:lnTo>
                  <a:lnTo>
                    <a:pt x="1203757" y="9674"/>
                  </a:lnTo>
                  <a:lnTo>
                    <a:pt x="1156410" y="4330"/>
                  </a:lnTo>
                  <a:lnTo>
                    <a:pt x="1108456" y="1090"/>
                  </a:lnTo>
                  <a:lnTo>
                    <a:pt x="10599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29528" y="2369185"/>
              <a:ext cx="2120265" cy="2119630"/>
            </a:xfrm>
            <a:custGeom>
              <a:avLst/>
              <a:gdLst/>
              <a:ahLst/>
              <a:cxnLst/>
              <a:rect l="l" t="t" r="r" b="b"/>
              <a:pathLst>
                <a:path w="2120265" h="2119629">
                  <a:moveTo>
                    <a:pt x="0" y="1059814"/>
                  </a:moveTo>
                  <a:lnTo>
                    <a:pt x="1090" y="1011300"/>
                  </a:lnTo>
                  <a:lnTo>
                    <a:pt x="4332" y="963346"/>
                  </a:lnTo>
                  <a:lnTo>
                    <a:pt x="9676" y="915999"/>
                  </a:lnTo>
                  <a:lnTo>
                    <a:pt x="17078" y="869305"/>
                  </a:lnTo>
                  <a:lnTo>
                    <a:pt x="26490" y="823312"/>
                  </a:lnTo>
                  <a:lnTo>
                    <a:pt x="37865" y="778066"/>
                  </a:lnTo>
                  <a:lnTo>
                    <a:pt x="51156" y="733613"/>
                  </a:lnTo>
                  <a:lnTo>
                    <a:pt x="66318" y="690001"/>
                  </a:lnTo>
                  <a:lnTo>
                    <a:pt x="83302" y="647277"/>
                  </a:lnTo>
                  <a:lnTo>
                    <a:pt x="102062" y="605486"/>
                  </a:lnTo>
                  <a:lnTo>
                    <a:pt x="122551" y="564677"/>
                  </a:lnTo>
                  <a:lnTo>
                    <a:pt x="144723" y="524895"/>
                  </a:lnTo>
                  <a:lnTo>
                    <a:pt x="168531" y="486188"/>
                  </a:lnTo>
                  <a:lnTo>
                    <a:pt x="193927" y="448602"/>
                  </a:lnTo>
                  <a:lnTo>
                    <a:pt x="220866" y="412183"/>
                  </a:lnTo>
                  <a:lnTo>
                    <a:pt x="249300" y="376980"/>
                  </a:lnTo>
                  <a:lnTo>
                    <a:pt x="279183" y="343037"/>
                  </a:lnTo>
                  <a:lnTo>
                    <a:pt x="310467" y="310403"/>
                  </a:lnTo>
                  <a:lnTo>
                    <a:pt x="343106" y="279124"/>
                  </a:lnTo>
                  <a:lnTo>
                    <a:pt x="377054" y="249247"/>
                  </a:lnTo>
                  <a:lnTo>
                    <a:pt x="412262" y="220818"/>
                  </a:lnTo>
                  <a:lnTo>
                    <a:pt x="448686" y="193885"/>
                  </a:lnTo>
                  <a:lnTo>
                    <a:pt x="486277" y="168493"/>
                  </a:lnTo>
                  <a:lnTo>
                    <a:pt x="524989" y="144690"/>
                  </a:lnTo>
                  <a:lnTo>
                    <a:pt x="564776" y="122523"/>
                  </a:lnTo>
                  <a:lnTo>
                    <a:pt x="605590" y="102038"/>
                  </a:lnTo>
                  <a:lnTo>
                    <a:pt x="647384" y="83282"/>
                  </a:lnTo>
                  <a:lnTo>
                    <a:pt x="690112" y="66302"/>
                  </a:lnTo>
                  <a:lnTo>
                    <a:pt x="733728" y="51144"/>
                  </a:lnTo>
                  <a:lnTo>
                    <a:pt x="778183" y="37855"/>
                  </a:lnTo>
                  <a:lnTo>
                    <a:pt x="823432" y="26483"/>
                  </a:lnTo>
                  <a:lnTo>
                    <a:pt x="869428" y="17074"/>
                  </a:lnTo>
                  <a:lnTo>
                    <a:pt x="916123" y="9674"/>
                  </a:lnTo>
                  <a:lnTo>
                    <a:pt x="963472" y="4330"/>
                  </a:lnTo>
                  <a:lnTo>
                    <a:pt x="1011427" y="1090"/>
                  </a:lnTo>
                  <a:lnTo>
                    <a:pt x="1059942" y="0"/>
                  </a:lnTo>
                  <a:lnTo>
                    <a:pt x="1108456" y="1090"/>
                  </a:lnTo>
                  <a:lnTo>
                    <a:pt x="1156410" y="4330"/>
                  </a:lnTo>
                  <a:lnTo>
                    <a:pt x="1203757" y="9674"/>
                  </a:lnTo>
                  <a:lnTo>
                    <a:pt x="1250451" y="17074"/>
                  </a:lnTo>
                  <a:lnTo>
                    <a:pt x="1296444" y="26483"/>
                  </a:lnTo>
                  <a:lnTo>
                    <a:pt x="1341690" y="37855"/>
                  </a:lnTo>
                  <a:lnTo>
                    <a:pt x="1386143" y="51144"/>
                  </a:lnTo>
                  <a:lnTo>
                    <a:pt x="1429755" y="66302"/>
                  </a:lnTo>
                  <a:lnTo>
                    <a:pt x="1472479" y="83282"/>
                  </a:lnTo>
                  <a:lnTo>
                    <a:pt x="1514270" y="102038"/>
                  </a:lnTo>
                  <a:lnTo>
                    <a:pt x="1555079" y="122523"/>
                  </a:lnTo>
                  <a:lnTo>
                    <a:pt x="1594861" y="144690"/>
                  </a:lnTo>
                  <a:lnTo>
                    <a:pt x="1633568" y="168493"/>
                  </a:lnTo>
                  <a:lnTo>
                    <a:pt x="1671154" y="193885"/>
                  </a:lnTo>
                  <a:lnTo>
                    <a:pt x="1707573" y="220818"/>
                  </a:lnTo>
                  <a:lnTo>
                    <a:pt x="1742776" y="249247"/>
                  </a:lnTo>
                  <a:lnTo>
                    <a:pt x="1776719" y="279124"/>
                  </a:lnTo>
                  <a:lnTo>
                    <a:pt x="1809353" y="310403"/>
                  </a:lnTo>
                  <a:lnTo>
                    <a:pt x="1840632" y="343037"/>
                  </a:lnTo>
                  <a:lnTo>
                    <a:pt x="1870509" y="376980"/>
                  </a:lnTo>
                  <a:lnTo>
                    <a:pt x="1898938" y="412183"/>
                  </a:lnTo>
                  <a:lnTo>
                    <a:pt x="1925871" y="448602"/>
                  </a:lnTo>
                  <a:lnTo>
                    <a:pt x="1951263" y="486188"/>
                  </a:lnTo>
                  <a:lnTo>
                    <a:pt x="1975066" y="524895"/>
                  </a:lnTo>
                  <a:lnTo>
                    <a:pt x="1997233" y="564677"/>
                  </a:lnTo>
                  <a:lnTo>
                    <a:pt x="2017718" y="605486"/>
                  </a:lnTo>
                  <a:lnTo>
                    <a:pt x="2036474" y="647277"/>
                  </a:lnTo>
                  <a:lnTo>
                    <a:pt x="2053454" y="690001"/>
                  </a:lnTo>
                  <a:lnTo>
                    <a:pt x="2068612" y="733613"/>
                  </a:lnTo>
                  <a:lnTo>
                    <a:pt x="2081901" y="778066"/>
                  </a:lnTo>
                  <a:lnTo>
                    <a:pt x="2093273" y="823312"/>
                  </a:lnTo>
                  <a:lnTo>
                    <a:pt x="2102682" y="869305"/>
                  </a:lnTo>
                  <a:lnTo>
                    <a:pt x="2110082" y="915999"/>
                  </a:lnTo>
                  <a:lnTo>
                    <a:pt x="2115426" y="963346"/>
                  </a:lnTo>
                  <a:lnTo>
                    <a:pt x="2118666" y="1011300"/>
                  </a:lnTo>
                  <a:lnTo>
                    <a:pt x="2119756" y="1059814"/>
                  </a:lnTo>
                  <a:lnTo>
                    <a:pt x="2118666" y="1108329"/>
                  </a:lnTo>
                  <a:lnTo>
                    <a:pt x="2115426" y="1156283"/>
                  </a:lnTo>
                  <a:lnTo>
                    <a:pt x="2110082" y="1203630"/>
                  </a:lnTo>
                  <a:lnTo>
                    <a:pt x="2102682" y="1250324"/>
                  </a:lnTo>
                  <a:lnTo>
                    <a:pt x="2093273" y="1296317"/>
                  </a:lnTo>
                  <a:lnTo>
                    <a:pt x="2081901" y="1341563"/>
                  </a:lnTo>
                  <a:lnTo>
                    <a:pt x="2068612" y="1386016"/>
                  </a:lnTo>
                  <a:lnTo>
                    <a:pt x="2053454" y="1429628"/>
                  </a:lnTo>
                  <a:lnTo>
                    <a:pt x="2036474" y="1472352"/>
                  </a:lnTo>
                  <a:lnTo>
                    <a:pt x="2017718" y="1514143"/>
                  </a:lnTo>
                  <a:lnTo>
                    <a:pt x="1997233" y="1554952"/>
                  </a:lnTo>
                  <a:lnTo>
                    <a:pt x="1975066" y="1594734"/>
                  </a:lnTo>
                  <a:lnTo>
                    <a:pt x="1951263" y="1633441"/>
                  </a:lnTo>
                  <a:lnTo>
                    <a:pt x="1925871" y="1671027"/>
                  </a:lnTo>
                  <a:lnTo>
                    <a:pt x="1898938" y="1707446"/>
                  </a:lnTo>
                  <a:lnTo>
                    <a:pt x="1870509" y="1742649"/>
                  </a:lnTo>
                  <a:lnTo>
                    <a:pt x="1840632" y="1776592"/>
                  </a:lnTo>
                  <a:lnTo>
                    <a:pt x="1809353" y="1809226"/>
                  </a:lnTo>
                  <a:lnTo>
                    <a:pt x="1776719" y="1840505"/>
                  </a:lnTo>
                  <a:lnTo>
                    <a:pt x="1742776" y="1870382"/>
                  </a:lnTo>
                  <a:lnTo>
                    <a:pt x="1707573" y="1898811"/>
                  </a:lnTo>
                  <a:lnTo>
                    <a:pt x="1671154" y="1925744"/>
                  </a:lnTo>
                  <a:lnTo>
                    <a:pt x="1633568" y="1951136"/>
                  </a:lnTo>
                  <a:lnTo>
                    <a:pt x="1594861" y="1974939"/>
                  </a:lnTo>
                  <a:lnTo>
                    <a:pt x="1555079" y="1997106"/>
                  </a:lnTo>
                  <a:lnTo>
                    <a:pt x="1514270" y="2017591"/>
                  </a:lnTo>
                  <a:lnTo>
                    <a:pt x="1472479" y="2036347"/>
                  </a:lnTo>
                  <a:lnTo>
                    <a:pt x="1429755" y="2053327"/>
                  </a:lnTo>
                  <a:lnTo>
                    <a:pt x="1386143" y="2068485"/>
                  </a:lnTo>
                  <a:lnTo>
                    <a:pt x="1341690" y="2081774"/>
                  </a:lnTo>
                  <a:lnTo>
                    <a:pt x="1296444" y="2093146"/>
                  </a:lnTo>
                  <a:lnTo>
                    <a:pt x="1250451" y="2102555"/>
                  </a:lnTo>
                  <a:lnTo>
                    <a:pt x="1203757" y="2109955"/>
                  </a:lnTo>
                  <a:lnTo>
                    <a:pt x="1156410" y="2115299"/>
                  </a:lnTo>
                  <a:lnTo>
                    <a:pt x="1108456" y="2118539"/>
                  </a:lnTo>
                  <a:lnTo>
                    <a:pt x="1059942" y="2119629"/>
                  </a:lnTo>
                  <a:lnTo>
                    <a:pt x="1011427" y="2118539"/>
                  </a:lnTo>
                  <a:lnTo>
                    <a:pt x="963472" y="2115299"/>
                  </a:lnTo>
                  <a:lnTo>
                    <a:pt x="916123" y="2109955"/>
                  </a:lnTo>
                  <a:lnTo>
                    <a:pt x="869428" y="2102555"/>
                  </a:lnTo>
                  <a:lnTo>
                    <a:pt x="823432" y="2093146"/>
                  </a:lnTo>
                  <a:lnTo>
                    <a:pt x="778183" y="2081774"/>
                  </a:lnTo>
                  <a:lnTo>
                    <a:pt x="733728" y="2068485"/>
                  </a:lnTo>
                  <a:lnTo>
                    <a:pt x="690112" y="2053327"/>
                  </a:lnTo>
                  <a:lnTo>
                    <a:pt x="647384" y="2036347"/>
                  </a:lnTo>
                  <a:lnTo>
                    <a:pt x="605590" y="2017591"/>
                  </a:lnTo>
                  <a:lnTo>
                    <a:pt x="564776" y="1997106"/>
                  </a:lnTo>
                  <a:lnTo>
                    <a:pt x="524989" y="1974939"/>
                  </a:lnTo>
                  <a:lnTo>
                    <a:pt x="486277" y="1951136"/>
                  </a:lnTo>
                  <a:lnTo>
                    <a:pt x="448686" y="1925744"/>
                  </a:lnTo>
                  <a:lnTo>
                    <a:pt x="412262" y="1898811"/>
                  </a:lnTo>
                  <a:lnTo>
                    <a:pt x="377054" y="1870382"/>
                  </a:lnTo>
                  <a:lnTo>
                    <a:pt x="343106" y="1840505"/>
                  </a:lnTo>
                  <a:lnTo>
                    <a:pt x="310467" y="1809226"/>
                  </a:lnTo>
                  <a:lnTo>
                    <a:pt x="279183" y="1776592"/>
                  </a:lnTo>
                  <a:lnTo>
                    <a:pt x="249300" y="1742649"/>
                  </a:lnTo>
                  <a:lnTo>
                    <a:pt x="220866" y="1707446"/>
                  </a:lnTo>
                  <a:lnTo>
                    <a:pt x="193927" y="1671027"/>
                  </a:lnTo>
                  <a:lnTo>
                    <a:pt x="168531" y="1633441"/>
                  </a:lnTo>
                  <a:lnTo>
                    <a:pt x="144723" y="1594734"/>
                  </a:lnTo>
                  <a:lnTo>
                    <a:pt x="122551" y="1554952"/>
                  </a:lnTo>
                  <a:lnTo>
                    <a:pt x="102062" y="1514143"/>
                  </a:lnTo>
                  <a:lnTo>
                    <a:pt x="83302" y="1472352"/>
                  </a:lnTo>
                  <a:lnTo>
                    <a:pt x="66318" y="1429628"/>
                  </a:lnTo>
                  <a:lnTo>
                    <a:pt x="51156" y="1386016"/>
                  </a:lnTo>
                  <a:lnTo>
                    <a:pt x="37865" y="1341563"/>
                  </a:lnTo>
                  <a:lnTo>
                    <a:pt x="26490" y="1296317"/>
                  </a:lnTo>
                  <a:lnTo>
                    <a:pt x="17078" y="1250324"/>
                  </a:lnTo>
                  <a:lnTo>
                    <a:pt x="9676" y="1203630"/>
                  </a:lnTo>
                  <a:lnTo>
                    <a:pt x="4332" y="1156283"/>
                  </a:lnTo>
                  <a:lnTo>
                    <a:pt x="1090" y="1108329"/>
                  </a:lnTo>
                  <a:lnTo>
                    <a:pt x="0" y="1059814"/>
                  </a:lnTo>
                  <a:close/>
                </a:path>
              </a:pathLst>
            </a:custGeom>
            <a:ln w="22225">
              <a:solidFill>
                <a:srgbClr val="FBF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 descr="A picture containing text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21856" y="2865170"/>
              <a:ext cx="949642" cy="1143457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688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spc="114" dirty="0"/>
              <a:t>It’s</a:t>
            </a:r>
            <a:r>
              <a:rPr sz="2950" spc="70" dirty="0"/>
              <a:t> </a:t>
            </a:r>
            <a:r>
              <a:rPr sz="2950" spc="235" dirty="0"/>
              <a:t>Not</a:t>
            </a:r>
            <a:r>
              <a:rPr sz="2950" spc="75" dirty="0"/>
              <a:t> </a:t>
            </a:r>
            <a:r>
              <a:rPr sz="2950" spc="240" dirty="0"/>
              <a:t>Make</a:t>
            </a:r>
            <a:r>
              <a:rPr sz="2950" spc="75" dirty="0"/>
              <a:t> </a:t>
            </a:r>
            <a:r>
              <a:rPr sz="2950" spc="245" dirty="0"/>
              <a:t>Believe…It’s</a:t>
            </a:r>
            <a:r>
              <a:rPr sz="2950" spc="50" dirty="0"/>
              <a:t> </a:t>
            </a:r>
            <a:r>
              <a:rPr sz="2950" spc="185" dirty="0"/>
              <a:t>Stamford!</a:t>
            </a:r>
            <a:endParaRPr sz="2950"/>
          </a:p>
        </p:txBody>
      </p:sp>
      <p:pic>
        <p:nvPicPr>
          <p:cNvPr id="16" name="Picture 15" descr="MEORD&#10;&#10;AI-generated content may be incorrect.">
            <a:extLst>
              <a:ext uri="{FF2B5EF4-FFF2-40B4-BE49-F238E27FC236}">
                <a16:creationId xmlns:a16="http://schemas.microsoft.com/office/drawing/2014/main" id="{ABE7A07B-8047-DEB2-31EB-77042DF60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28" y="1293991"/>
            <a:ext cx="4075589" cy="2580198"/>
          </a:xfrm>
          <a:prstGeom prst="rect">
            <a:avLst/>
          </a:prstGeom>
        </p:spPr>
      </p:pic>
      <p:pic>
        <p:nvPicPr>
          <p:cNvPr id="20" name="Picture 19" descr="The image shows a sign advertising Stamford, CT, as an attractive location for businesses and employees, highlighting its unique benefits.&#10;&#10;AI-generated content may be incorrect.">
            <a:extLst>
              <a:ext uri="{FF2B5EF4-FFF2-40B4-BE49-F238E27FC236}">
                <a16:creationId xmlns:a16="http://schemas.microsoft.com/office/drawing/2014/main" id="{90A15F68-E9E5-5B05-A98E-EF6B0F4EB8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668" y="3992782"/>
            <a:ext cx="4133507" cy="26569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22145" y="363474"/>
            <a:ext cx="3470275" cy="475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50" spc="204" dirty="0"/>
              <a:t>Stamford</a:t>
            </a:r>
            <a:r>
              <a:rPr sz="2950" spc="10" dirty="0"/>
              <a:t> </a:t>
            </a:r>
            <a:r>
              <a:rPr sz="2950" spc="170" dirty="0"/>
              <a:t>Tech</a:t>
            </a:r>
            <a:r>
              <a:rPr sz="2950" spc="105" dirty="0"/>
              <a:t> </a:t>
            </a:r>
            <a:r>
              <a:rPr sz="2950" spc="285" dirty="0"/>
              <a:t>Hub</a:t>
            </a:r>
            <a:endParaRPr sz="295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In</a:t>
            </a:r>
            <a:r>
              <a:rPr spc="45" dirty="0"/>
              <a:t> </a:t>
            </a:r>
            <a:r>
              <a:rPr spc="75" dirty="0"/>
              <a:t>April</a:t>
            </a:r>
            <a:r>
              <a:rPr spc="65" dirty="0"/>
              <a:t> </a:t>
            </a:r>
            <a:r>
              <a:rPr spc="85" dirty="0"/>
              <a:t>2025,</a:t>
            </a:r>
            <a:r>
              <a:rPr spc="25" dirty="0"/>
              <a:t> </a:t>
            </a:r>
            <a:r>
              <a:rPr spc="50" dirty="0"/>
              <a:t>the</a:t>
            </a:r>
            <a:r>
              <a:rPr spc="75" dirty="0"/>
              <a:t> </a:t>
            </a:r>
            <a:r>
              <a:rPr spc="80" dirty="0"/>
              <a:t>City</a:t>
            </a:r>
            <a:r>
              <a:rPr spc="75" dirty="0"/>
              <a:t> </a:t>
            </a:r>
            <a:r>
              <a:rPr dirty="0"/>
              <a:t>of</a:t>
            </a:r>
            <a:r>
              <a:rPr spc="100" dirty="0"/>
              <a:t> </a:t>
            </a:r>
            <a:r>
              <a:rPr spc="70" dirty="0"/>
              <a:t>Stamford</a:t>
            </a:r>
            <a:r>
              <a:rPr spc="75" dirty="0"/>
              <a:t> </a:t>
            </a:r>
            <a:r>
              <a:rPr spc="70" dirty="0"/>
              <a:t>Office</a:t>
            </a:r>
            <a:r>
              <a:rPr spc="55" dirty="0"/>
              <a:t> </a:t>
            </a:r>
            <a:r>
              <a:rPr dirty="0"/>
              <a:t>of</a:t>
            </a:r>
            <a:r>
              <a:rPr spc="114" dirty="0"/>
              <a:t> </a:t>
            </a:r>
            <a:r>
              <a:rPr spc="90" dirty="0"/>
              <a:t>Economic Development</a:t>
            </a:r>
            <a:r>
              <a:rPr spc="95" dirty="0"/>
              <a:t> </a:t>
            </a:r>
            <a:r>
              <a:rPr spc="85" dirty="0"/>
              <a:t>launched</a:t>
            </a:r>
            <a:r>
              <a:rPr spc="60" dirty="0"/>
              <a:t> </a:t>
            </a:r>
            <a:r>
              <a:rPr spc="50" dirty="0"/>
              <a:t>the</a:t>
            </a:r>
            <a:r>
              <a:rPr spc="70" dirty="0"/>
              <a:t> Stamford</a:t>
            </a:r>
            <a:r>
              <a:rPr spc="5" dirty="0"/>
              <a:t> </a:t>
            </a:r>
            <a:r>
              <a:rPr spc="65" dirty="0"/>
              <a:t>Tech</a:t>
            </a:r>
            <a:r>
              <a:rPr spc="60" dirty="0"/>
              <a:t> </a:t>
            </a:r>
            <a:r>
              <a:rPr spc="120" dirty="0"/>
              <a:t>Hub</a:t>
            </a:r>
            <a:r>
              <a:rPr spc="45" dirty="0"/>
              <a:t> </a:t>
            </a:r>
            <a:r>
              <a:rPr dirty="0"/>
              <a:t>in</a:t>
            </a:r>
            <a:r>
              <a:rPr spc="60" dirty="0"/>
              <a:t> </a:t>
            </a:r>
            <a:r>
              <a:rPr spc="55" dirty="0"/>
              <a:t>partnership</a:t>
            </a:r>
            <a:r>
              <a:rPr spc="500" dirty="0"/>
              <a:t>  </a:t>
            </a:r>
            <a:r>
              <a:rPr dirty="0"/>
              <a:t>with</a:t>
            </a:r>
            <a:r>
              <a:rPr spc="70" dirty="0"/>
              <a:t> Charter</a:t>
            </a:r>
            <a:r>
              <a:rPr spc="60" dirty="0"/>
              <a:t> </a:t>
            </a:r>
            <a:r>
              <a:rPr spc="80" dirty="0"/>
              <a:t>Communications,</a:t>
            </a:r>
            <a:r>
              <a:rPr spc="10" dirty="0"/>
              <a:t> </a:t>
            </a:r>
            <a:r>
              <a:rPr spc="50" dirty="0"/>
              <a:t>the</a:t>
            </a:r>
            <a:r>
              <a:rPr spc="70" dirty="0"/>
              <a:t> Stamford</a:t>
            </a:r>
            <a:r>
              <a:rPr spc="45" dirty="0"/>
              <a:t> Partnership,</a:t>
            </a:r>
            <a:r>
              <a:rPr spc="30" dirty="0"/>
              <a:t> </a:t>
            </a:r>
            <a:r>
              <a:rPr spc="110" dirty="0"/>
              <a:t>and</a:t>
            </a:r>
            <a:r>
              <a:rPr spc="45" dirty="0"/>
              <a:t> </a:t>
            </a:r>
            <a:r>
              <a:rPr spc="105" dirty="0"/>
              <a:t>DAE.</a:t>
            </a:r>
          </a:p>
          <a:p>
            <a:pPr marL="12700" marR="55880">
              <a:lnSpc>
                <a:spcPct val="100000"/>
              </a:lnSpc>
              <a:spcBef>
                <a:spcPts val="1800"/>
              </a:spcBef>
            </a:pPr>
            <a:r>
              <a:rPr spc="50" dirty="0"/>
              <a:t>With</a:t>
            </a:r>
            <a:r>
              <a:rPr spc="45" dirty="0"/>
              <a:t> </a:t>
            </a:r>
            <a:r>
              <a:rPr spc="85" dirty="0"/>
              <a:t>a</a:t>
            </a:r>
            <a:r>
              <a:rPr spc="45" dirty="0"/>
              <a:t> </a:t>
            </a:r>
            <a:r>
              <a:rPr spc="105" dirty="0"/>
              <a:t>$5</a:t>
            </a:r>
            <a:r>
              <a:rPr spc="50" dirty="0"/>
              <a:t> million</a:t>
            </a:r>
            <a:r>
              <a:rPr spc="55" dirty="0"/>
              <a:t> </a:t>
            </a:r>
            <a:r>
              <a:rPr spc="50" dirty="0"/>
              <a:t>investment</a:t>
            </a:r>
            <a:r>
              <a:rPr spc="85" dirty="0"/>
              <a:t> </a:t>
            </a:r>
            <a:r>
              <a:rPr spc="50" dirty="0"/>
              <a:t>from</a:t>
            </a:r>
            <a:r>
              <a:rPr spc="35" dirty="0"/>
              <a:t> </a:t>
            </a:r>
            <a:r>
              <a:rPr spc="70" dirty="0"/>
              <a:t>Charter</a:t>
            </a:r>
            <a:r>
              <a:rPr spc="30" dirty="0"/>
              <a:t> </a:t>
            </a:r>
            <a:r>
              <a:rPr spc="110" dirty="0"/>
              <a:t>and</a:t>
            </a:r>
            <a:r>
              <a:rPr spc="30" dirty="0"/>
              <a:t> </a:t>
            </a:r>
            <a:r>
              <a:rPr spc="75" dirty="0"/>
              <a:t>support</a:t>
            </a:r>
            <a:r>
              <a:rPr spc="55" dirty="0"/>
              <a:t> </a:t>
            </a:r>
            <a:r>
              <a:rPr spc="30" dirty="0"/>
              <a:t>from </a:t>
            </a:r>
            <a:r>
              <a:rPr spc="65" dirty="0"/>
              <a:t>Webster</a:t>
            </a:r>
            <a:r>
              <a:rPr spc="130" dirty="0"/>
              <a:t> </a:t>
            </a:r>
            <a:r>
              <a:rPr spc="75" dirty="0"/>
              <a:t>Bank,</a:t>
            </a:r>
            <a:r>
              <a:rPr spc="50" dirty="0"/>
              <a:t> </a:t>
            </a:r>
            <a:r>
              <a:rPr dirty="0"/>
              <a:t>this</a:t>
            </a:r>
            <a:r>
              <a:rPr spc="120" dirty="0"/>
              <a:t> </a:t>
            </a:r>
            <a:r>
              <a:rPr dirty="0"/>
              <a:t>initiative</a:t>
            </a:r>
            <a:r>
              <a:rPr spc="150" dirty="0"/>
              <a:t> </a:t>
            </a:r>
            <a:r>
              <a:rPr spc="80" dirty="0"/>
              <a:t>provides</a:t>
            </a:r>
            <a:r>
              <a:rPr spc="130" dirty="0"/>
              <a:t> </a:t>
            </a:r>
            <a:r>
              <a:rPr dirty="0"/>
              <a:t>free,</a:t>
            </a:r>
            <a:r>
              <a:rPr spc="70" dirty="0"/>
              <a:t> </a:t>
            </a:r>
            <a:r>
              <a:rPr spc="80" dirty="0"/>
              <a:t>hands-</a:t>
            </a:r>
            <a:r>
              <a:rPr spc="95" dirty="0"/>
              <a:t>on</a:t>
            </a:r>
            <a:r>
              <a:rPr spc="114" dirty="0"/>
              <a:t> </a:t>
            </a:r>
            <a:r>
              <a:rPr spc="65" dirty="0"/>
              <a:t>tech</a:t>
            </a:r>
            <a:r>
              <a:rPr spc="135" dirty="0"/>
              <a:t> </a:t>
            </a:r>
            <a:r>
              <a:rPr spc="50" dirty="0"/>
              <a:t>training </a:t>
            </a:r>
            <a:r>
              <a:rPr dirty="0"/>
              <a:t>in</a:t>
            </a:r>
            <a:r>
              <a:rPr spc="105" dirty="0"/>
              <a:t> </a:t>
            </a:r>
            <a:r>
              <a:rPr dirty="0"/>
              <a:t>software</a:t>
            </a:r>
            <a:r>
              <a:rPr spc="105" dirty="0"/>
              <a:t> </a:t>
            </a:r>
            <a:r>
              <a:rPr spc="80" dirty="0"/>
              <a:t>development,</a:t>
            </a:r>
            <a:r>
              <a:rPr spc="95" dirty="0"/>
              <a:t> </a:t>
            </a:r>
            <a:r>
              <a:rPr spc="55" dirty="0"/>
              <a:t>cybersecurity,</a:t>
            </a:r>
            <a:r>
              <a:rPr spc="40" dirty="0"/>
              <a:t> </a:t>
            </a:r>
            <a:r>
              <a:rPr spc="75" dirty="0"/>
              <a:t>data</a:t>
            </a:r>
            <a:r>
              <a:rPr spc="90" dirty="0"/>
              <a:t> </a:t>
            </a:r>
            <a:r>
              <a:rPr spc="50" dirty="0"/>
              <a:t>analytics,</a:t>
            </a:r>
            <a:r>
              <a:rPr spc="40" dirty="0"/>
              <a:t> </a:t>
            </a:r>
            <a:r>
              <a:rPr spc="105" dirty="0"/>
              <a:t>and</a:t>
            </a:r>
            <a:r>
              <a:rPr spc="90" dirty="0"/>
              <a:t> </a:t>
            </a:r>
            <a:r>
              <a:rPr spc="65" dirty="0"/>
              <a:t>digital </a:t>
            </a:r>
            <a:r>
              <a:rPr spc="80" dirty="0"/>
              <a:t>media,</a:t>
            </a:r>
            <a:r>
              <a:rPr spc="-5" dirty="0"/>
              <a:t> </a:t>
            </a:r>
            <a:r>
              <a:rPr spc="80" dirty="0"/>
              <a:t>plus</a:t>
            </a:r>
            <a:r>
              <a:rPr spc="55" dirty="0"/>
              <a:t> </a:t>
            </a:r>
            <a:r>
              <a:rPr spc="60" dirty="0"/>
              <a:t>mentorship,</a:t>
            </a:r>
            <a:r>
              <a:rPr spc="15" dirty="0"/>
              <a:t> </a:t>
            </a:r>
            <a:r>
              <a:rPr spc="60" dirty="0"/>
              <a:t>career</a:t>
            </a:r>
            <a:r>
              <a:rPr spc="55" dirty="0"/>
              <a:t> </a:t>
            </a:r>
            <a:r>
              <a:rPr spc="95" dirty="0"/>
              <a:t>coaching,</a:t>
            </a:r>
            <a:r>
              <a:rPr dirty="0"/>
              <a:t> </a:t>
            </a:r>
            <a:r>
              <a:rPr spc="105" dirty="0"/>
              <a:t>and</a:t>
            </a:r>
            <a:r>
              <a:rPr spc="35" dirty="0"/>
              <a:t> </a:t>
            </a:r>
            <a:r>
              <a:rPr spc="55" dirty="0"/>
              <a:t>flexible</a:t>
            </a:r>
            <a:r>
              <a:rPr spc="65" dirty="0"/>
              <a:t> learning </a:t>
            </a:r>
            <a:r>
              <a:rPr spc="55" dirty="0"/>
              <a:t>options.</a:t>
            </a:r>
          </a:p>
          <a:p>
            <a:pPr marL="12700" marR="170180">
              <a:lnSpc>
                <a:spcPct val="100000"/>
              </a:lnSpc>
              <a:spcBef>
                <a:spcPts val="1805"/>
              </a:spcBef>
            </a:pPr>
            <a:r>
              <a:rPr spc="65" dirty="0"/>
              <a:t>For</a:t>
            </a:r>
            <a:r>
              <a:rPr spc="60" dirty="0"/>
              <a:t> </a:t>
            </a:r>
            <a:r>
              <a:rPr spc="80" dirty="0"/>
              <a:t>more</a:t>
            </a:r>
            <a:r>
              <a:rPr spc="65" dirty="0"/>
              <a:t> </a:t>
            </a:r>
            <a:r>
              <a:rPr spc="60" dirty="0"/>
              <a:t>details</a:t>
            </a:r>
            <a:r>
              <a:rPr spc="55" dirty="0"/>
              <a:t> </a:t>
            </a:r>
            <a:r>
              <a:rPr spc="95" dirty="0"/>
              <a:t>on</a:t>
            </a:r>
            <a:r>
              <a:rPr spc="65" dirty="0"/>
              <a:t> these</a:t>
            </a:r>
            <a:r>
              <a:rPr spc="70" dirty="0"/>
              <a:t> </a:t>
            </a:r>
            <a:r>
              <a:rPr spc="85" dirty="0"/>
              <a:t>programs,</a:t>
            </a:r>
            <a:r>
              <a:rPr spc="10" dirty="0"/>
              <a:t> </a:t>
            </a:r>
            <a:r>
              <a:rPr dirty="0"/>
              <a:t>visit</a:t>
            </a:r>
            <a:r>
              <a:rPr spc="75" dirty="0"/>
              <a:t> stamford.mydae.org</a:t>
            </a:r>
            <a:r>
              <a:rPr spc="60" dirty="0"/>
              <a:t> </a:t>
            </a:r>
            <a:r>
              <a:rPr spc="35" dirty="0"/>
              <a:t>or </a:t>
            </a:r>
            <a:r>
              <a:rPr spc="70" dirty="0"/>
              <a:t>email</a:t>
            </a:r>
            <a:r>
              <a:rPr spc="50" dirty="0"/>
              <a:t> </a:t>
            </a:r>
            <a:r>
              <a:rPr u="sng" spc="6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hlinkClick r:id="rId2"/>
              </a:rPr>
              <a:t>adminsupport@mydae.org</a:t>
            </a:r>
            <a:r>
              <a:rPr u="none" spc="65" dirty="0"/>
              <a:t>.</a:t>
            </a:r>
          </a:p>
        </p:txBody>
      </p:sp>
      <p:pic>
        <p:nvPicPr>
          <p:cNvPr id="4" name="object 4" descr="A group of people posing for a photo  AI-generated content may b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0051" y="4179099"/>
            <a:ext cx="2576068" cy="193205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86966" y="6153099"/>
            <a:ext cx="136398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i="1" dirty="0">
                <a:latin typeface="Calibri"/>
                <a:cs typeface="Calibri"/>
              </a:rPr>
              <a:t>3-Week</a:t>
            </a:r>
            <a:r>
              <a:rPr sz="750" i="1" spc="-40" dirty="0">
                <a:latin typeface="Calibri"/>
                <a:cs typeface="Calibri"/>
              </a:rPr>
              <a:t> </a:t>
            </a:r>
            <a:r>
              <a:rPr sz="750" i="1" dirty="0">
                <a:latin typeface="Calibri"/>
                <a:cs typeface="Calibri"/>
              </a:rPr>
              <a:t>Program</a:t>
            </a:r>
            <a:r>
              <a:rPr sz="750" i="1" spc="-20" dirty="0">
                <a:latin typeface="Calibri"/>
                <a:cs typeface="Calibri"/>
              </a:rPr>
              <a:t> </a:t>
            </a:r>
            <a:r>
              <a:rPr sz="750" i="1" dirty="0">
                <a:latin typeface="Calibri"/>
                <a:cs typeface="Calibri"/>
              </a:rPr>
              <a:t>Graduating</a:t>
            </a:r>
            <a:r>
              <a:rPr sz="750" i="1" spc="-5" dirty="0">
                <a:latin typeface="Calibri"/>
                <a:cs typeface="Calibri"/>
              </a:rPr>
              <a:t> </a:t>
            </a:r>
            <a:r>
              <a:rPr sz="750" i="1" spc="-20" dirty="0">
                <a:latin typeface="Calibri"/>
                <a:cs typeface="Calibri"/>
              </a:rPr>
              <a:t>Class</a:t>
            </a:r>
            <a:endParaRPr sz="750">
              <a:latin typeface="Calibri"/>
              <a:cs typeface="Calibri"/>
            </a:endParaRPr>
          </a:p>
        </p:txBody>
      </p:sp>
      <p:pic>
        <p:nvPicPr>
          <p:cNvPr id="6" name="object 6" descr="A picture containing venn diagram  AI-generated content may b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54425" y="4706835"/>
            <a:ext cx="3103372" cy="8765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0621" y="208279"/>
            <a:ext cx="64655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45" dirty="0"/>
              <a:t>Responsive</a:t>
            </a:r>
            <a:r>
              <a:rPr sz="3000" spc="90" dirty="0"/>
              <a:t> </a:t>
            </a:r>
            <a:r>
              <a:rPr sz="3000" spc="240" dirty="0"/>
              <a:t>Government</a:t>
            </a:r>
            <a:r>
              <a:rPr sz="3000" spc="95" dirty="0"/>
              <a:t> </a:t>
            </a:r>
            <a:r>
              <a:rPr sz="3000" spc="155" dirty="0"/>
              <a:t>Initiatives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393395" y="935228"/>
            <a:ext cx="5793740" cy="3882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303530">
              <a:lnSpc>
                <a:spcPct val="100000"/>
              </a:lnSpc>
              <a:spcBef>
                <a:spcPts val="100"/>
              </a:spcBef>
            </a:pPr>
            <a:r>
              <a:rPr sz="1150" dirty="0">
                <a:latin typeface="Calibri"/>
                <a:cs typeface="Calibri"/>
              </a:rPr>
              <a:t>My</a:t>
            </a:r>
            <a:r>
              <a:rPr sz="1150" spc="90" dirty="0">
                <a:latin typeface="Calibri"/>
                <a:cs typeface="Calibri"/>
              </a:rPr>
              <a:t> </a:t>
            </a:r>
            <a:r>
              <a:rPr sz="1150" spc="45" dirty="0">
                <a:latin typeface="Calibri"/>
                <a:cs typeface="Calibri"/>
              </a:rPr>
              <a:t>administration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is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committed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to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making</a:t>
            </a:r>
            <a:r>
              <a:rPr sz="1150" spc="70" dirty="0">
                <a:latin typeface="Calibri"/>
                <a:cs typeface="Calibri"/>
              </a:rPr>
              <a:t> government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work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better</a:t>
            </a:r>
            <a:r>
              <a:rPr sz="1150" spc="11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and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be </a:t>
            </a:r>
            <a:r>
              <a:rPr sz="1150" spc="50" dirty="0">
                <a:latin typeface="Calibri"/>
                <a:cs typeface="Calibri"/>
              </a:rPr>
              <a:t>more </a:t>
            </a:r>
            <a:r>
              <a:rPr sz="1150" spc="60" dirty="0">
                <a:latin typeface="Calibri"/>
                <a:cs typeface="Calibri"/>
              </a:rPr>
              <a:t>responsive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20" dirty="0">
                <a:latin typeface="Calibri"/>
                <a:cs typeface="Calibri"/>
              </a:rPr>
              <a:t>to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20" dirty="0">
                <a:latin typeface="Calibri"/>
                <a:cs typeface="Calibri"/>
              </a:rPr>
              <a:t>residents’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needs. </a:t>
            </a:r>
            <a:r>
              <a:rPr sz="1150" spc="55" dirty="0">
                <a:latin typeface="Calibri"/>
                <a:cs typeface="Calibri"/>
              </a:rPr>
              <a:t>Below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spc="20" dirty="0">
                <a:latin typeface="Calibri"/>
                <a:cs typeface="Calibri"/>
              </a:rPr>
              <a:t>is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a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snapshot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20" dirty="0">
                <a:latin typeface="Calibri"/>
                <a:cs typeface="Calibri"/>
              </a:rPr>
              <a:t>of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20" dirty="0">
                <a:latin typeface="Calibri"/>
                <a:cs typeface="Calibri"/>
              </a:rPr>
              <a:t>the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progress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we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have</a:t>
            </a:r>
            <a:r>
              <a:rPr sz="1150" spc="70" dirty="0">
                <a:latin typeface="Calibri"/>
                <a:cs typeface="Calibri"/>
              </a:rPr>
              <a:t> made </a:t>
            </a:r>
            <a:r>
              <a:rPr sz="1150" spc="10" dirty="0">
                <a:latin typeface="Calibri"/>
                <a:cs typeface="Calibri"/>
              </a:rPr>
              <a:t>toward</a:t>
            </a:r>
            <a:r>
              <a:rPr sz="1150" spc="125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these</a:t>
            </a:r>
            <a:r>
              <a:rPr sz="1150" spc="16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goals:</a:t>
            </a:r>
            <a:endParaRPr sz="1150">
              <a:latin typeface="Calibri"/>
              <a:cs typeface="Calibri"/>
            </a:endParaRPr>
          </a:p>
          <a:p>
            <a:pPr marL="240029" marR="191135" indent="-215265">
              <a:lnSpc>
                <a:spcPct val="100000"/>
              </a:lnSpc>
              <a:spcBef>
                <a:spcPts val="1380"/>
              </a:spcBef>
              <a:buFont typeface="Arial"/>
              <a:buChar char="•"/>
              <a:tabLst>
                <a:tab pos="240029" algn="l"/>
              </a:tabLst>
            </a:pPr>
            <a:r>
              <a:rPr sz="1150" spc="80" dirty="0">
                <a:latin typeface="Calibri"/>
                <a:cs typeface="Calibri"/>
              </a:rPr>
              <a:t>Enhanced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the</a:t>
            </a:r>
            <a:r>
              <a:rPr sz="1150" spc="105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Fix</a:t>
            </a:r>
            <a:r>
              <a:rPr sz="1150" spc="10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It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Stamford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dashboard;</a:t>
            </a:r>
            <a:r>
              <a:rPr sz="1150" spc="10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year-to-</a:t>
            </a:r>
            <a:r>
              <a:rPr sz="1150" spc="50" dirty="0">
                <a:latin typeface="Calibri"/>
                <a:cs typeface="Calibri"/>
              </a:rPr>
              <a:t>date,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the</a:t>
            </a:r>
            <a:r>
              <a:rPr sz="1150" spc="110" dirty="0">
                <a:latin typeface="Calibri"/>
                <a:cs typeface="Calibri"/>
              </a:rPr>
              <a:t> </a:t>
            </a:r>
            <a:r>
              <a:rPr sz="1150" spc="45" dirty="0">
                <a:latin typeface="Calibri"/>
                <a:cs typeface="Calibri"/>
              </a:rPr>
              <a:t>Citizen’s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Service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spc="30" dirty="0">
                <a:latin typeface="Calibri"/>
                <a:cs typeface="Calibri"/>
              </a:rPr>
              <a:t>team </a:t>
            </a:r>
            <a:r>
              <a:rPr sz="1150" spc="60" dirty="0">
                <a:latin typeface="Calibri"/>
                <a:cs typeface="Calibri"/>
              </a:rPr>
              <a:t>has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fielded</a:t>
            </a:r>
            <a:r>
              <a:rPr sz="1150" spc="75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2,625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calls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and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received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to</a:t>
            </a:r>
            <a:r>
              <a:rPr sz="1150" spc="60" dirty="0">
                <a:latin typeface="Calibri"/>
                <a:cs typeface="Calibri"/>
              </a:rPr>
              <a:t> 9,758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Fix </a:t>
            </a:r>
            <a:r>
              <a:rPr sz="1150" dirty="0">
                <a:latin typeface="Calibri"/>
                <a:cs typeface="Calibri"/>
              </a:rPr>
              <a:t>It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requests.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The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Government </a:t>
            </a:r>
            <a:r>
              <a:rPr sz="1150" spc="70" dirty="0">
                <a:latin typeface="Calibri"/>
                <a:cs typeface="Calibri"/>
              </a:rPr>
              <a:t>Center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security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desk </a:t>
            </a:r>
            <a:r>
              <a:rPr sz="1150" spc="65" dirty="0">
                <a:latin typeface="Calibri"/>
                <a:cs typeface="Calibri"/>
              </a:rPr>
              <a:t>now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has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“Fix</a:t>
            </a:r>
            <a:r>
              <a:rPr sz="1150" spc="75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It</a:t>
            </a:r>
            <a:r>
              <a:rPr sz="1150" spc="75" dirty="0">
                <a:latin typeface="Calibri"/>
                <a:cs typeface="Calibri"/>
              </a:rPr>
              <a:t> </a:t>
            </a:r>
            <a:r>
              <a:rPr sz="1150" spc="45" dirty="0">
                <a:latin typeface="Calibri"/>
                <a:cs typeface="Calibri"/>
              </a:rPr>
              <a:t>Stamford”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business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cards</a:t>
            </a:r>
            <a:r>
              <a:rPr sz="1150" spc="75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that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provide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the </a:t>
            </a:r>
            <a:r>
              <a:rPr sz="1150" spc="45" dirty="0">
                <a:latin typeface="Calibri"/>
                <a:cs typeface="Calibri"/>
              </a:rPr>
              <a:t>Citizen’s</a:t>
            </a:r>
            <a:r>
              <a:rPr sz="1150" spc="60" dirty="0">
                <a:latin typeface="Calibri"/>
                <a:cs typeface="Calibri"/>
              </a:rPr>
              <a:t> Service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phone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number,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email,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and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a </a:t>
            </a:r>
            <a:r>
              <a:rPr sz="1150" spc="120" dirty="0">
                <a:latin typeface="Calibri"/>
                <a:cs typeface="Calibri"/>
              </a:rPr>
              <a:t>QR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code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to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the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website.</a:t>
            </a:r>
            <a:endParaRPr sz="1150">
              <a:latin typeface="Calibri"/>
              <a:cs typeface="Calibri"/>
            </a:endParaRPr>
          </a:p>
          <a:p>
            <a:pPr marL="240029" indent="-214629">
              <a:lnSpc>
                <a:spcPct val="100000"/>
              </a:lnSpc>
              <a:spcBef>
                <a:spcPts val="1385"/>
              </a:spcBef>
              <a:buFont typeface="Arial"/>
              <a:buChar char="•"/>
              <a:tabLst>
                <a:tab pos="240029" algn="l"/>
              </a:tabLst>
            </a:pPr>
            <a:r>
              <a:rPr sz="1150" spc="70" dirty="0">
                <a:latin typeface="Calibri"/>
                <a:cs typeface="Calibri"/>
              </a:rPr>
              <a:t>Made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the</a:t>
            </a:r>
            <a:r>
              <a:rPr sz="1150" spc="90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Stamfordct.gov</a:t>
            </a:r>
            <a:r>
              <a:rPr sz="1150" spc="50" dirty="0">
                <a:latin typeface="Calibri"/>
                <a:cs typeface="Calibri"/>
              </a:rPr>
              <a:t> website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accessible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in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over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100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languages.</a:t>
            </a:r>
            <a:endParaRPr sz="1150">
              <a:latin typeface="Calibri"/>
              <a:cs typeface="Calibri"/>
            </a:endParaRPr>
          </a:p>
          <a:p>
            <a:pPr marL="240029" marR="97155" indent="-215265">
              <a:lnSpc>
                <a:spcPct val="100000"/>
              </a:lnSpc>
              <a:spcBef>
                <a:spcPts val="1380"/>
              </a:spcBef>
              <a:buFont typeface="Arial"/>
              <a:buChar char="•"/>
              <a:tabLst>
                <a:tab pos="240029" algn="l"/>
              </a:tabLst>
            </a:pPr>
            <a:r>
              <a:rPr sz="1150" spc="65" dirty="0">
                <a:latin typeface="Calibri"/>
                <a:cs typeface="Calibri"/>
              </a:rPr>
              <a:t>Established</a:t>
            </a:r>
            <a:r>
              <a:rPr sz="1150" spc="11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a</a:t>
            </a:r>
            <a:r>
              <a:rPr sz="1150" spc="10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permanent </a:t>
            </a:r>
            <a:r>
              <a:rPr sz="1150" spc="10" dirty="0">
                <a:latin typeface="Calibri"/>
                <a:cs typeface="Calibri"/>
              </a:rPr>
              <a:t>walk-in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permitting</a:t>
            </a:r>
            <a:r>
              <a:rPr sz="1150" spc="75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center</a:t>
            </a:r>
            <a:r>
              <a:rPr sz="1150" spc="10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on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the</a:t>
            </a:r>
            <a:r>
              <a:rPr sz="1150" spc="130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7</a:t>
            </a:r>
            <a:r>
              <a:rPr sz="1125" spc="15" baseline="25925" dirty="0">
                <a:latin typeface="Calibri"/>
                <a:cs typeface="Calibri"/>
              </a:rPr>
              <a:t>th</a:t>
            </a:r>
            <a:r>
              <a:rPr sz="1125" spc="315" baseline="25925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floor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of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the </a:t>
            </a:r>
            <a:r>
              <a:rPr sz="1150" spc="65" dirty="0">
                <a:latin typeface="Calibri"/>
                <a:cs typeface="Calibri"/>
              </a:rPr>
              <a:t>Government Center;</a:t>
            </a:r>
            <a:r>
              <a:rPr sz="1150" spc="11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reduced</a:t>
            </a:r>
            <a:r>
              <a:rPr sz="1150" spc="12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the</a:t>
            </a:r>
            <a:r>
              <a:rPr sz="1150" spc="12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average</a:t>
            </a:r>
            <a:r>
              <a:rPr sz="1150" spc="125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permitting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wait</a:t>
            </a:r>
            <a:r>
              <a:rPr sz="1150" spc="114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time</a:t>
            </a:r>
            <a:r>
              <a:rPr sz="1150" spc="13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from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two</a:t>
            </a:r>
            <a:r>
              <a:rPr sz="1150" spc="114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years</a:t>
            </a:r>
            <a:r>
              <a:rPr sz="1150" spc="114" dirty="0">
                <a:latin typeface="Calibri"/>
                <a:cs typeface="Calibri"/>
              </a:rPr>
              <a:t> </a:t>
            </a:r>
            <a:r>
              <a:rPr sz="1150" spc="-25" dirty="0">
                <a:latin typeface="Calibri"/>
                <a:cs typeface="Calibri"/>
              </a:rPr>
              <a:t>to </a:t>
            </a:r>
            <a:r>
              <a:rPr sz="1150" spc="75" dirty="0">
                <a:latin typeface="Calibri"/>
                <a:cs typeface="Calibri"/>
              </a:rPr>
              <a:t>90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years.</a:t>
            </a:r>
            <a:r>
              <a:rPr sz="1150" spc="11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The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Walk-In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Permitting</a:t>
            </a:r>
            <a:r>
              <a:rPr sz="1150" spc="70" dirty="0">
                <a:latin typeface="Calibri"/>
                <a:cs typeface="Calibri"/>
              </a:rPr>
              <a:t> Center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is</a:t>
            </a:r>
            <a:r>
              <a:rPr sz="1150" spc="114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open </a:t>
            </a:r>
            <a:r>
              <a:rPr sz="1150" spc="50" dirty="0">
                <a:latin typeface="Calibri"/>
                <a:cs typeface="Calibri"/>
              </a:rPr>
              <a:t>weekly</a:t>
            </a:r>
            <a:r>
              <a:rPr sz="1150" spc="10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on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Wednesdays</a:t>
            </a:r>
            <a:r>
              <a:rPr sz="1150" spc="114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from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spc="40" dirty="0">
                <a:latin typeface="Calibri"/>
                <a:cs typeface="Calibri"/>
              </a:rPr>
              <a:t>8:30 </a:t>
            </a:r>
            <a:r>
              <a:rPr sz="1150" spc="80" dirty="0">
                <a:latin typeface="Calibri"/>
                <a:cs typeface="Calibri"/>
              </a:rPr>
              <a:t>am</a:t>
            </a:r>
            <a:r>
              <a:rPr sz="1150" spc="15" dirty="0">
                <a:latin typeface="Calibri"/>
                <a:cs typeface="Calibri"/>
              </a:rPr>
              <a:t> </a:t>
            </a:r>
            <a:r>
              <a:rPr sz="1150" spc="-114" dirty="0">
                <a:latin typeface="Calibri"/>
                <a:cs typeface="Calibri"/>
              </a:rPr>
              <a:t>–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10:30</a:t>
            </a:r>
            <a:r>
              <a:rPr sz="1150" spc="-10" dirty="0">
                <a:latin typeface="Calibri"/>
                <a:cs typeface="Calibri"/>
              </a:rPr>
              <a:t> </a:t>
            </a:r>
            <a:r>
              <a:rPr sz="1150" spc="30" dirty="0">
                <a:latin typeface="Calibri"/>
                <a:cs typeface="Calibri"/>
              </a:rPr>
              <a:t>am.</a:t>
            </a:r>
            <a:endParaRPr sz="1150">
              <a:latin typeface="Calibri"/>
              <a:cs typeface="Calibri"/>
            </a:endParaRPr>
          </a:p>
          <a:p>
            <a:pPr marL="240029" marR="17780" indent="-215265">
              <a:lnSpc>
                <a:spcPct val="100000"/>
              </a:lnSpc>
              <a:spcBef>
                <a:spcPts val="1380"/>
              </a:spcBef>
              <a:buFont typeface="Arial"/>
              <a:buChar char="•"/>
              <a:tabLst>
                <a:tab pos="240029" algn="l"/>
              </a:tabLst>
            </a:pPr>
            <a:r>
              <a:rPr sz="1150" spc="75" dirty="0">
                <a:latin typeface="Calibri"/>
                <a:cs typeface="Calibri"/>
              </a:rPr>
              <a:t>Created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spc="20" dirty="0">
                <a:latin typeface="Calibri"/>
                <a:cs typeface="Calibri"/>
              </a:rPr>
              <a:t>the</a:t>
            </a:r>
            <a:r>
              <a:rPr sz="1150" spc="105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Stamford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20" dirty="0">
                <a:latin typeface="Calibri"/>
                <a:cs typeface="Calibri"/>
              </a:rPr>
              <a:t>Veterans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Resource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Center,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a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place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20" dirty="0">
                <a:latin typeface="Calibri"/>
                <a:cs typeface="Calibri"/>
              </a:rPr>
              <a:t>for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spc="20" dirty="0">
                <a:latin typeface="Calibri"/>
                <a:cs typeface="Calibri"/>
              </a:rPr>
              <a:t>veterans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and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-10" dirty="0">
                <a:latin typeface="Calibri"/>
                <a:cs typeface="Calibri"/>
              </a:rPr>
              <a:t>their </a:t>
            </a:r>
            <a:r>
              <a:rPr sz="1150" spc="20" dirty="0">
                <a:latin typeface="Calibri"/>
                <a:cs typeface="Calibri"/>
              </a:rPr>
              <a:t>families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20" dirty="0">
                <a:latin typeface="Calibri"/>
                <a:cs typeface="Calibri"/>
              </a:rPr>
              <a:t>to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be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connected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20" dirty="0">
                <a:latin typeface="Calibri"/>
                <a:cs typeface="Calibri"/>
              </a:rPr>
              <a:t>to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resources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and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services.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The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Veterans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Resource</a:t>
            </a:r>
            <a:r>
              <a:rPr sz="1150" spc="15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Center has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helped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over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300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veterans,</a:t>
            </a:r>
            <a:r>
              <a:rPr sz="1150" spc="7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providing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lifesaving </a:t>
            </a:r>
            <a:r>
              <a:rPr sz="1150" spc="60" dirty="0">
                <a:latin typeface="Calibri"/>
                <a:cs typeface="Calibri"/>
              </a:rPr>
              <a:t>support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services, </a:t>
            </a:r>
            <a:r>
              <a:rPr sz="1150" spc="80" dirty="0">
                <a:latin typeface="Calibri"/>
                <a:cs typeface="Calibri"/>
              </a:rPr>
              <a:t>and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35" dirty="0">
                <a:latin typeface="Calibri"/>
                <a:cs typeface="Calibri"/>
              </a:rPr>
              <a:t>now </a:t>
            </a:r>
            <a:r>
              <a:rPr sz="1150" spc="50" dirty="0">
                <a:latin typeface="Calibri"/>
                <a:cs typeface="Calibri"/>
              </a:rPr>
              <a:t>offering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mental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health</a:t>
            </a:r>
            <a:r>
              <a:rPr sz="1150" spc="13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counseling </a:t>
            </a:r>
            <a:r>
              <a:rPr sz="1150" spc="65" dirty="0">
                <a:latin typeface="Calibri"/>
                <a:cs typeface="Calibri"/>
              </a:rPr>
              <a:t>through</a:t>
            </a:r>
            <a:r>
              <a:rPr sz="1150" spc="90" dirty="0">
                <a:latin typeface="Calibri"/>
                <a:cs typeface="Calibri"/>
              </a:rPr>
              <a:t> </a:t>
            </a:r>
            <a:r>
              <a:rPr sz="1150" spc="10" dirty="0">
                <a:latin typeface="Calibri"/>
                <a:cs typeface="Calibri"/>
              </a:rPr>
              <a:t>the</a:t>
            </a:r>
            <a:r>
              <a:rPr sz="1150" spc="114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Westchester</a:t>
            </a:r>
            <a:r>
              <a:rPr sz="1150" spc="12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County </a:t>
            </a:r>
            <a:r>
              <a:rPr sz="1150" spc="10" dirty="0">
                <a:latin typeface="Calibri"/>
                <a:cs typeface="Calibri"/>
              </a:rPr>
              <a:t>Vets</a:t>
            </a:r>
            <a:r>
              <a:rPr sz="1150" spc="114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Center.</a:t>
            </a:r>
            <a:r>
              <a:rPr sz="1150" spc="50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The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Veterans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Resource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Center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is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open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on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Tuesdays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and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Thursdays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dirty="0">
                <a:latin typeface="Calibri"/>
                <a:cs typeface="Calibri"/>
              </a:rPr>
              <a:t>from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10:00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am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spc="-50" dirty="0">
                <a:latin typeface="Calibri"/>
                <a:cs typeface="Calibri"/>
              </a:rPr>
              <a:t>– </a:t>
            </a:r>
            <a:r>
              <a:rPr sz="1150" spc="60" dirty="0">
                <a:latin typeface="Calibri"/>
                <a:cs typeface="Calibri"/>
              </a:rPr>
              <a:t>1:00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pm.</a:t>
            </a:r>
            <a:endParaRPr sz="1150">
              <a:latin typeface="Calibri"/>
              <a:cs typeface="Calibri"/>
            </a:endParaRPr>
          </a:p>
        </p:txBody>
      </p:sp>
      <p:pic>
        <p:nvPicPr>
          <p:cNvPr id="4" name="object 4" descr="A picture containing text, floor, indoor, scene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4978743"/>
            <a:ext cx="2484120" cy="150950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67784" y="4978743"/>
            <a:ext cx="2270379" cy="150952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007870" marR="5080" indent="-1393825">
              <a:lnSpc>
                <a:spcPts val="3240"/>
              </a:lnSpc>
              <a:spcBef>
                <a:spcPts val="505"/>
              </a:spcBef>
            </a:pPr>
            <a:r>
              <a:rPr sz="3000" spc="225" dirty="0"/>
              <a:t>Affordable</a:t>
            </a:r>
            <a:r>
              <a:rPr sz="3000" spc="70" dirty="0"/>
              <a:t> </a:t>
            </a:r>
            <a:r>
              <a:rPr sz="3000" spc="280" dirty="0"/>
              <a:t>Housing</a:t>
            </a:r>
            <a:r>
              <a:rPr sz="3000" spc="110" dirty="0"/>
              <a:t> </a:t>
            </a:r>
            <a:r>
              <a:rPr sz="3000" spc="229" dirty="0"/>
              <a:t>Executive </a:t>
            </a:r>
            <a:r>
              <a:rPr sz="3000" spc="270" dirty="0"/>
              <a:t>Order</a:t>
            </a:r>
            <a:r>
              <a:rPr sz="3000" spc="60" dirty="0"/>
              <a:t> </a:t>
            </a:r>
            <a:r>
              <a:rPr sz="3000" spc="225" dirty="0"/>
              <a:t>Updates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522833" y="1321054"/>
            <a:ext cx="5520690" cy="3790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94640" algn="just">
              <a:lnSpc>
                <a:spcPct val="100000"/>
              </a:lnSpc>
              <a:spcBef>
                <a:spcPts val="95"/>
              </a:spcBef>
            </a:pPr>
            <a:r>
              <a:rPr sz="1300" spc="10" dirty="0">
                <a:latin typeface="Calibri"/>
                <a:cs typeface="Calibri"/>
              </a:rPr>
              <a:t>In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2023,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10" dirty="0">
                <a:latin typeface="Calibri"/>
                <a:cs typeface="Calibri"/>
              </a:rPr>
              <a:t>I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signed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0" dirty="0">
                <a:latin typeface="Calibri"/>
                <a:cs typeface="Calibri"/>
              </a:rPr>
              <a:t>Stamford’s</a:t>
            </a:r>
            <a:r>
              <a:rPr sz="1300" spc="120" dirty="0">
                <a:latin typeface="Calibri"/>
                <a:cs typeface="Calibri"/>
              </a:rPr>
              <a:t> </a:t>
            </a:r>
            <a:r>
              <a:rPr sz="1300" spc="10" dirty="0">
                <a:latin typeface="Calibri"/>
                <a:cs typeface="Calibri"/>
              </a:rPr>
              <a:t>first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Affordable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Housing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spc="55" dirty="0">
                <a:latin typeface="Calibri"/>
                <a:cs typeface="Calibri"/>
              </a:rPr>
              <a:t>Executive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55" dirty="0">
                <a:latin typeface="Calibri"/>
                <a:cs typeface="Calibri"/>
              </a:rPr>
              <a:t>Order, </a:t>
            </a:r>
            <a:r>
              <a:rPr sz="1300" spc="50" dirty="0">
                <a:latin typeface="Calibri"/>
                <a:cs typeface="Calibri"/>
              </a:rPr>
              <a:t>setting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a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goal</a:t>
            </a:r>
            <a:r>
              <a:rPr sz="1300" spc="120" dirty="0">
                <a:latin typeface="Calibri"/>
                <a:cs typeface="Calibri"/>
              </a:rPr>
              <a:t> </a:t>
            </a:r>
            <a:r>
              <a:rPr sz="1300" spc="10" dirty="0">
                <a:latin typeface="Calibri"/>
                <a:cs typeface="Calibri"/>
              </a:rPr>
              <a:t>to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spc="10" dirty="0">
                <a:latin typeface="Calibri"/>
                <a:cs typeface="Calibri"/>
              </a:rPr>
              <a:t>create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spc="55" dirty="0">
                <a:latin typeface="Calibri"/>
                <a:cs typeface="Calibri"/>
              </a:rPr>
              <a:t>or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spc="10" dirty="0">
                <a:latin typeface="Calibri"/>
                <a:cs typeface="Calibri"/>
              </a:rPr>
              <a:t>renovate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1,000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affordable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10" dirty="0">
                <a:latin typeface="Calibri"/>
                <a:cs typeface="Calibri"/>
              </a:rPr>
              <a:t>units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by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2025.</a:t>
            </a:r>
            <a:r>
              <a:rPr sz="1300" spc="-25" dirty="0">
                <a:latin typeface="Calibri"/>
                <a:cs typeface="Calibri"/>
              </a:rPr>
              <a:t> To </a:t>
            </a:r>
            <a:r>
              <a:rPr sz="1300" spc="50" dirty="0">
                <a:latin typeface="Calibri"/>
                <a:cs typeface="Calibri"/>
              </a:rPr>
              <a:t>date,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more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than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700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units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have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been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completed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spc="55" dirty="0">
                <a:latin typeface="Calibri"/>
                <a:cs typeface="Calibri"/>
              </a:rPr>
              <a:t>or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are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40" dirty="0">
                <a:latin typeface="Calibri"/>
                <a:cs typeface="Calibri"/>
              </a:rPr>
              <a:t>underway.</a:t>
            </a:r>
            <a:endParaRPr sz="13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560"/>
              </a:spcBef>
            </a:pPr>
            <a:r>
              <a:rPr sz="1300" spc="70" dirty="0">
                <a:latin typeface="Calibri"/>
                <a:cs typeface="Calibri"/>
              </a:rPr>
              <a:t>Key</a:t>
            </a:r>
            <a:r>
              <a:rPr sz="1300" spc="1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initiatives</a:t>
            </a:r>
            <a:r>
              <a:rPr sz="1300" spc="200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include:</a:t>
            </a:r>
            <a:endParaRPr sz="1300">
              <a:latin typeface="Calibri"/>
              <a:cs typeface="Calibri"/>
            </a:endParaRPr>
          </a:p>
          <a:p>
            <a:pPr marL="227329" marR="506730" indent="-215265">
              <a:lnSpc>
                <a:spcPct val="100000"/>
              </a:lnSpc>
              <a:spcBef>
                <a:spcPts val="1560"/>
              </a:spcBef>
              <a:buFont typeface="Arial"/>
              <a:buChar char="•"/>
              <a:tabLst>
                <a:tab pos="227329" algn="l"/>
              </a:tabLst>
            </a:pPr>
            <a:r>
              <a:rPr sz="1300" spc="95" dirty="0">
                <a:latin typeface="Calibri"/>
                <a:cs typeface="Calibri"/>
              </a:rPr>
              <a:t>Approved</a:t>
            </a:r>
            <a:r>
              <a:rPr sz="1300" spc="114" dirty="0">
                <a:latin typeface="Calibri"/>
                <a:cs typeface="Calibri"/>
              </a:rPr>
              <a:t> </a:t>
            </a:r>
            <a:r>
              <a:rPr sz="1300" spc="55" dirty="0">
                <a:latin typeface="Calibri"/>
                <a:cs typeface="Calibri"/>
              </a:rPr>
              <a:t>sale</a:t>
            </a:r>
            <a:r>
              <a:rPr sz="1300" spc="1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of</a:t>
            </a:r>
            <a:r>
              <a:rPr sz="1300" spc="19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41</a:t>
            </a:r>
            <a:r>
              <a:rPr sz="1300" spc="114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Main</a:t>
            </a:r>
            <a:r>
              <a:rPr sz="1300" spc="1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Street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(Midas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45" dirty="0">
                <a:latin typeface="Calibri"/>
                <a:cs typeface="Calibri"/>
              </a:rPr>
              <a:t>property)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for</a:t>
            </a:r>
            <a:r>
              <a:rPr sz="1300" spc="14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55</a:t>
            </a:r>
            <a:r>
              <a:rPr sz="1300" spc="114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units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of </a:t>
            </a:r>
            <a:r>
              <a:rPr sz="1300" spc="50" dirty="0">
                <a:latin typeface="Calibri"/>
                <a:cs typeface="Calibri"/>
              </a:rPr>
              <a:t>affordable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housing.</a:t>
            </a:r>
            <a:endParaRPr sz="1300">
              <a:latin typeface="Calibri"/>
              <a:cs typeface="Calibri"/>
            </a:endParaRPr>
          </a:p>
          <a:p>
            <a:pPr marL="227329" marR="245110" indent="-215265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sz="1300" spc="120" dirty="0">
                <a:latin typeface="Calibri"/>
                <a:cs typeface="Calibri"/>
              </a:rPr>
              <a:t>Oak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Park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Phase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1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(Charter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Oak</a:t>
            </a:r>
            <a:r>
              <a:rPr sz="1300" spc="60" dirty="0">
                <a:latin typeface="Calibri"/>
                <a:cs typeface="Calibri"/>
              </a:rPr>
              <a:t> Communities):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61</a:t>
            </a:r>
            <a:r>
              <a:rPr sz="1300" spc="50" dirty="0">
                <a:latin typeface="Calibri"/>
                <a:cs typeface="Calibri"/>
              </a:rPr>
              <a:t> affordable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rentals </a:t>
            </a:r>
            <a:r>
              <a:rPr sz="1300" spc="10" dirty="0">
                <a:latin typeface="Calibri"/>
                <a:cs typeface="Calibri"/>
              </a:rPr>
              <a:t>(25%–</a:t>
            </a:r>
            <a:r>
              <a:rPr sz="1300" spc="105" dirty="0">
                <a:latin typeface="Calibri"/>
                <a:cs typeface="Calibri"/>
              </a:rPr>
              <a:t>60%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spc="10" dirty="0">
                <a:latin typeface="Calibri"/>
                <a:cs typeface="Calibri"/>
              </a:rPr>
              <a:t>AMI);</a:t>
            </a:r>
            <a:r>
              <a:rPr sz="1300" spc="110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$3.45M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10" dirty="0">
                <a:latin typeface="Calibri"/>
                <a:cs typeface="Calibri"/>
              </a:rPr>
              <a:t>in</a:t>
            </a:r>
            <a:r>
              <a:rPr sz="1300" spc="110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BMR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spc="10" dirty="0">
                <a:latin typeface="Calibri"/>
                <a:cs typeface="Calibri"/>
              </a:rPr>
              <a:t>funds,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$1.25M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Capital</a:t>
            </a:r>
            <a:r>
              <a:rPr sz="1300" spc="120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Budget,</a:t>
            </a:r>
            <a:endParaRPr sz="1300">
              <a:latin typeface="Calibri"/>
              <a:cs typeface="Calibri"/>
            </a:endParaRPr>
          </a:p>
          <a:p>
            <a:pPr marL="227329">
              <a:lnSpc>
                <a:spcPct val="100000"/>
              </a:lnSpc>
            </a:pPr>
            <a:r>
              <a:rPr sz="1300" spc="75" dirty="0">
                <a:latin typeface="Calibri"/>
                <a:cs typeface="Calibri"/>
              </a:rPr>
              <a:t>$750,000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Trust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55" dirty="0">
                <a:latin typeface="Calibri"/>
                <a:cs typeface="Calibri"/>
              </a:rPr>
              <a:t>Fund.</a:t>
            </a:r>
            <a:endParaRPr sz="1300">
              <a:latin typeface="Calibri"/>
              <a:cs typeface="Calibri"/>
            </a:endParaRPr>
          </a:p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sz="1300" spc="80" dirty="0">
                <a:latin typeface="Calibri"/>
                <a:cs typeface="Calibri"/>
              </a:rPr>
              <a:t>Continued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45" dirty="0">
                <a:latin typeface="Calibri"/>
                <a:cs typeface="Calibri"/>
              </a:rPr>
              <a:t>allocation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of</a:t>
            </a:r>
            <a:r>
              <a:rPr sz="1300" spc="1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city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capital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budget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funding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to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support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the</a:t>
            </a:r>
            <a:endParaRPr sz="1300">
              <a:latin typeface="Calibri"/>
              <a:cs typeface="Calibri"/>
            </a:endParaRPr>
          </a:p>
          <a:p>
            <a:pPr marL="227329">
              <a:lnSpc>
                <a:spcPct val="100000"/>
              </a:lnSpc>
              <a:spcBef>
                <a:spcPts val="5"/>
              </a:spcBef>
            </a:pPr>
            <a:r>
              <a:rPr sz="1300" spc="20" dirty="0">
                <a:latin typeface="Calibri"/>
                <a:cs typeface="Calibri"/>
              </a:rPr>
              <a:t>construction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spc="55" dirty="0">
                <a:latin typeface="Calibri"/>
                <a:cs typeface="Calibri"/>
              </a:rPr>
              <a:t>or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45" dirty="0">
                <a:latin typeface="Calibri"/>
                <a:cs typeface="Calibri"/>
              </a:rPr>
              <a:t>renovation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20" dirty="0">
                <a:latin typeface="Calibri"/>
                <a:cs typeface="Calibri"/>
              </a:rPr>
              <a:t>of</a:t>
            </a:r>
            <a:r>
              <a:rPr sz="1300" spc="15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deeply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affordable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housing.</a:t>
            </a:r>
            <a:endParaRPr sz="1300">
              <a:latin typeface="Calibri"/>
              <a:cs typeface="Calibri"/>
            </a:endParaRPr>
          </a:p>
          <a:p>
            <a:pPr marL="227329" marR="9525" indent="-215265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sz="1300" spc="60" dirty="0">
                <a:latin typeface="Calibri"/>
                <a:cs typeface="Calibri"/>
              </a:rPr>
              <a:t>Affordable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Housing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Trust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Fund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-145" dirty="0">
                <a:latin typeface="Calibri"/>
                <a:cs typeface="Calibri"/>
              </a:rPr>
              <a:t>–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as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of</a:t>
            </a:r>
            <a:r>
              <a:rPr sz="1300" spc="114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June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18,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2026,</a:t>
            </a:r>
            <a:r>
              <a:rPr sz="1300" dirty="0">
                <a:latin typeface="Calibri"/>
                <a:cs typeface="Calibri"/>
              </a:rPr>
              <a:t> there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is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$195,859 </a:t>
            </a:r>
            <a:r>
              <a:rPr sz="1300" dirty="0">
                <a:latin typeface="Calibri"/>
                <a:cs typeface="Calibri"/>
              </a:rPr>
              <a:t>to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be</a:t>
            </a:r>
            <a:r>
              <a:rPr sz="1300" spc="55" dirty="0">
                <a:latin typeface="Calibri"/>
                <a:cs typeface="Calibri"/>
              </a:rPr>
              <a:t> allocated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at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the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July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15,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2026,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spc="55" dirty="0">
                <a:latin typeface="Calibri"/>
                <a:cs typeface="Calibri"/>
              </a:rPr>
              <a:t>meeting.</a:t>
            </a:r>
            <a:endParaRPr sz="1300">
              <a:latin typeface="Calibri"/>
              <a:cs typeface="Calibri"/>
            </a:endParaRPr>
          </a:p>
          <a:p>
            <a:pPr marL="227329" marR="5080" indent="-215265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sz="1300" spc="60" dirty="0">
                <a:latin typeface="Calibri"/>
                <a:cs typeface="Calibri"/>
              </a:rPr>
              <a:t>Increased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the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requirements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for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developers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to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build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affordable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housing </a:t>
            </a:r>
            <a:r>
              <a:rPr sz="1300" dirty="0">
                <a:latin typeface="Calibri"/>
                <a:cs typeface="Calibri"/>
              </a:rPr>
              <a:t>units</a:t>
            </a:r>
            <a:r>
              <a:rPr sz="1300" spc="18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onsite.</a:t>
            </a:r>
            <a:endParaRPr sz="1300">
              <a:latin typeface="Calibri"/>
              <a:cs typeface="Calibri"/>
            </a:endParaRPr>
          </a:p>
          <a:p>
            <a:pPr marL="227329" marR="184150" indent="-215265">
              <a:lnSpc>
                <a:spcPct val="100000"/>
              </a:lnSpc>
              <a:buFont typeface="Arial"/>
              <a:buChar char="•"/>
              <a:tabLst>
                <a:tab pos="227329" algn="l"/>
              </a:tabLst>
            </a:pPr>
            <a:r>
              <a:rPr sz="1300" spc="60" dirty="0">
                <a:latin typeface="Calibri"/>
                <a:cs typeface="Calibri"/>
              </a:rPr>
              <a:t>Increased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the</a:t>
            </a:r>
            <a:r>
              <a:rPr sz="1300" spc="114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Below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Market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Rate</a:t>
            </a:r>
            <a:r>
              <a:rPr sz="1300" spc="12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housing</a:t>
            </a:r>
            <a:r>
              <a:rPr sz="1300" spc="125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requirements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from</a:t>
            </a:r>
            <a:r>
              <a:rPr sz="1300" spc="135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12%</a:t>
            </a:r>
            <a:r>
              <a:rPr sz="1300" spc="12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to </a:t>
            </a:r>
            <a:r>
              <a:rPr sz="1300" spc="60" dirty="0">
                <a:latin typeface="Calibri"/>
                <a:cs typeface="Calibri"/>
              </a:rPr>
              <a:t>14%.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4" name="object 4" descr="Stamford Manor | Senior Living | Charter Oak Communities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7192" y="5105450"/>
            <a:ext cx="2214372" cy="1447672"/>
          </a:xfrm>
          <a:prstGeom prst="rect">
            <a:avLst/>
          </a:prstGeom>
        </p:spPr>
      </p:pic>
      <p:pic>
        <p:nvPicPr>
          <p:cNvPr id="5" name="object 5" descr="Housing Development Fund - A.P. Construction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6222" y="5105450"/>
            <a:ext cx="2191543" cy="14476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6774" rIns="0" bIns="0" rtlCol="0">
            <a:spAutoFit/>
          </a:bodyPr>
          <a:lstStyle/>
          <a:p>
            <a:pPr marL="622935">
              <a:lnSpc>
                <a:spcPct val="100000"/>
              </a:lnSpc>
              <a:spcBef>
                <a:spcPts val="95"/>
              </a:spcBef>
            </a:pPr>
            <a:r>
              <a:rPr spc="245" dirty="0"/>
              <a:t>Public</a:t>
            </a:r>
            <a:r>
              <a:rPr spc="90" dirty="0"/>
              <a:t> </a:t>
            </a:r>
            <a:r>
              <a:rPr spc="250" dirty="0"/>
              <a:t>Safety</a:t>
            </a:r>
            <a:r>
              <a:rPr spc="95" dirty="0"/>
              <a:t> </a:t>
            </a:r>
            <a:r>
              <a:rPr spc="210" dirty="0"/>
              <a:t>Investments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1510" y="1193037"/>
            <a:ext cx="5413375" cy="4979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1300" b="1" spc="100" dirty="0">
                <a:solidFill>
                  <a:srgbClr val="040404"/>
                </a:solidFill>
                <a:latin typeface="Calibri"/>
                <a:cs typeface="Calibri"/>
              </a:rPr>
              <a:t>Technology</a:t>
            </a:r>
            <a:r>
              <a:rPr sz="1300" b="1" spc="5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b="1" spc="65" dirty="0">
                <a:solidFill>
                  <a:srgbClr val="040404"/>
                </a:solidFill>
                <a:latin typeface="Calibri"/>
                <a:cs typeface="Calibri"/>
              </a:rPr>
              <a:t>Infrastructure</a:t>
            </a:r>
            <a:r>
              <a:rPr sz="1300" b="1" spc="1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b="1" spc="95" dirty="0">
                <a:solidFill>
                  <a:srgbClr val="040404"/>
                </a:solidFill>
                <a:latin typeface="Calibri"/>
                <a:cs typeface="Calibri"/>
              </a:rPr>
              <a:t>Enhancements</a:t>
            </a:r>
            <a:r>
              <a:rPr sz="1300" b="1" spc="6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b="1" spc="105" dirty="0">
                <a:solidFill>
                  <a:srgbClr val="040404"/>
                </a:solidFill>
                <a:latin typeface="Calibri"/>
                <a:cs typeface="Calibri"/>
              </a:rPr>
              <a:t>and</a:t>
            </a:r>
            <a:r>
              <a:rPr sz="1300" b="1" spc="5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b="1" spc="100" dirty="0">
                <a:solidFill>
                  <a:srgbClr val="040404"/>
                </a:solidFill>
                <a:latin typeface="Calibri"/>
                <a:cs typeface="Calibri"/>
              </a:rPr>
              <a:t>Upgrades:</a:t>
            </a:r>
            <a:endParaRPr sz="1300">
              <a:latin typeface="Calibri"/>
              <a:cs typeface="Calibri"/>
            </a:endParaRPr>
          </a:p>
          <a:p>
            <a:pPr marL="756285" marR="573405" lvl="1" indent="-287020">
              <a:lnSpc>
                <a:spcPct val="100000"/>
              </a:lnSpc>
              <a:buFont typeface="Courier New"/>
              <a:buChar char="o"/>
              <a:tabLst>
                <a:tab pos="756285" algn="l"/>
              </a:tabLst>
            </a:pPr>
            <a:r>
              <a:rPr sz="1300" spc="125" dirty="0">
                <a:solidFill>
                  <a:srgbClr val="040404"/>
                </a:solidFill>
                <a:latin typeface="Calibri"/>
                <a:cs typeface="Calibri"/>
              </a:rPr>
              <a:t>Added</a:t>
            </a:r>
            <a:r>
              <a:rPr sz="1300" spc="3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5" dirty="0">
                <a:solidFill>
                  <a:srgbClr val="040404"/>
                </a:solidFill>
                <a:latin typeface="Calibri"/>
                <a:cs typeface="Calibri"/>
              </a:rPr>
              <a:t>blue</a:t>
            </a:r>
            <a:r>
              <a:rPr sz="1300" spc="3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040404"/>
                </a:solidFill>
                <a:latin typeface="Calibri"/>
                <a:cs typeface="Calibri"/>
              </a:rPr>
              <a:t>light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040404"/>
                </a:solidFill>
                <a:latin typeface="Calibri"/>
                <a:cs typeface="Calibri"/>
              </a:rPr>
              <a:t>cameras,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040404"/>
                </a:solidFill>
                <a:latin typeface="Calibri"/>
                <a:cs typeface="Calibri"/>
              </a:rPr>
              <a:t>parks</a:t>
            </a:r>
            <a:r>
              <a:rPr sz="1300" spc="4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40404"/>
                </a:solidFill>
                <a:latin typeface="Calibri"/>
                <a:cs typeface="Calibri"/>
              </a:rPr>
              <a:t>and</a:t>
            </a:r>
            <a:r>
              <a:rPr sz="1300" spc="4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50" dirty="0">
                <a:solidFill>
                  <a:srgbClr val="040404"/>
                </a:solidFill>
                <a:latin typeface="Calibri"/>
                <a:cs typeface="Calibri"/>
              </a:rPr>
              <a:t>coastline</a:t>
            </a:r>
            <a:r>
              <a:rPr sz="1300" spc="4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040404"/>
                </a:solidFill>
                <a:latin typeface="Calibri"/>
                <a:cs typeface="Calibri"/>
              </a:rPr>
              <a:t>camera </a:t>
            </a:r>
            <a:r>
              <a:rPr sz="1300" spc="50" dirty="0">
                <a:solidFill>
                  <a:srgbClr val="040404"/>
                </a:solidFill>
                <a:latin typeface="Calibri"/>
                <a:cs typeface="Calibri"/>
              </a:rPr>
              <a:t>enhancements.</a:t>
            </a:r>
            <a:endParaRPr sz="13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Courier New"/>
              <a:buChar char="o"/>
              <a:tabLst>
                <a:tab pos="756285" algn="l"/>
              </a:tabLst>
            </a:pPr>
            <a:r>
              <a:rPr sz="1300" spc="85" dirty="0">
                <a:solidFill>
                  <a:srgbClr val="040404"/>
                </a:solidFill>
                <a:latin typeface="Calibri"/>
                <a:cs typeface="Calibri"/>
              </a:rPr>
              <a:t>Emergency</a:t>
            </a:r>
            <a:r>
              <a:rPr sz="1300" spc="6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Communications</a:t>
            </a:r>
            <a:r>
              <a:rPr sz="1300" spc="75" dirty="0">
                <a:solidFill>
                  <a:srgbClr val="040404"/>
                </a:solidFill>
                <a:latin typeface="Calibri"/>
                <a:cs typeface="Calibri"/>
              </a:rPr>
              <a:t> Center</a:t>
            </a:r>
            <a:r>
              <a:rPr sz="1300" spc="3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50" dirty="0">
                <a:solidFill>
                  <a:srgbClr val="040404"/>
                </a:solidFill>
                <a:latin typeface="Calibri"/>
                <a:cs typeface="Calibri"/>
              </a:rPr>
              <a:t>hardware</a:t>
            </a:r>
            <a:r>
              <a:rPr sz="1300" spc="5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40404"/>
                </a:solidFill>
                <a:latin typeface="Calibri"/>
                <a:cs typeface="Calibri"/>
              </a:rPr>
              <a:t>and</a:t>
            </a:r>
            <a:r>
              <a:rPr sz="1300" spc="5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40404"/>
                </a:solidFill>
                <a:latin typeface="Calibri"/>
                <a:cs typeface="Calibri"/>
              </a:rPr>
              <a:t>software</a:t>
            </a:r>
            <a:endParaRPr sz="1300">
              <a:latin typeface="Calibri"/>
              <a:cs typeface="Calibri"/>
            </a:endParaRPr>
          </a:p>
          <a:p>
            <a:pPr marL="756285">
              <a:lnSpc>
                <a:spcPct val="100000"/>
              </a:lnSpc>
            </a:pP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upgrades.</a:t>
            </a:r>
            <a:endParaRPr sz="13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565"/>
              </a:spcBef>
              <a:buFont typeface="Arial"/>
              <a:buChar char="•"/>
              <a:tabLst>
                <a:tab pos="299085" algn="l"/>
              </a:tabLst>
            </a:pPr>
            <a:r>
              <a:rPr sz="1300" b="1" spc="85" dirty="0">
                <a:solidFill>
                  <a:srgbClr val="040404"/>
                </a:solidFill>
                <a:latin typeface="Calibri"/>
                <a:cs typeface="Calibri"/>
              </a:rPr>
              <a:t>Personnel</a:t>
            </a:r>
            <a:r>
              <a:rPr sz="1300" b="1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b="1" spc="70" dirty="0">
                <a:solidFill>
                  <a:srgbClr val="040404"/>
                </a:solidFill>
                <a:latin typeface="Calibri"/>
                <a:cs typeface="Calibri"/>
              </a:rPr>
              <a:t>Investments:</a:t>
            </a:r>
            <a:endParaRPr sz="1300">
              <a:latin typeface="Calibri"/>
              <a:cs typeface="Calibri"/>
            </a:endParaRPr>
          </a:p>
          <a:p>
            <a:pPr marL="756285" marR="5080" lvl="1" indent="-287020">
              <a:lnSpc>
                <a:spcPct val="100000"/>
              </a:lnSpc>
              <a:buFont typeface="Courier New"/>
              <a:buChar char="o"/>
              <a:tabLst>
                <a:tab pos="756285" algn="l"/>
              </a:tabLst>
            </a:pPr>
            <a:r>
              <a:rPr sz="1300" spc="65" dirty="0">
                <a:solidFill>
                  <a:srgbClr val="040404"/>
                </a:solidFill>
                <a:latin typeface="Calibri"/>
                <a:cs typeface="Calibri"/>
              </a:rPr>
              <a:t>Civilianized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the</a:t>
            </a:r>
            <a:r>
              <a:rPr sz="1300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40404"/>
                </a:solidFill>
                <a:latin typeface="Calibri"/>
                <a:cs typeface="Calibri"/>
              </a:rPr>
              <a:t>911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40404"/>
                </a:solidFill>
                <a:latin typeface="Calibri"/>
                <a:cs typeface="Calibri"/>
              </a:rPr>
              <a:t>Emergency</a:t>
            </a:r>
            <a:r>
              <a:rPr sz="1300" spc="8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Operations</a:t>
            </a:r>
            <a:r>
              <a:rPr sz="1300" spc="6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Center</a:t>
            </a:r>
            <a:r>
              <a:rPr sz="1300" spc="6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for</a:t>
            </a:r>
            <a:r>
              <a:rPr sz="1300" spc="8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40404"/>
                </a:solidFill>
                <a:latin typeface="Calibri"/>
                <a:cs typeface="Calibri"/>
              </a:rPr>
              <a:t>staffing efficiency.</a:t>
            </a:r>
            <a:endParaRPr sz="13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Courier New"/>
              <a:buChar char="o"/>
              <a:tabLst>
                <a:tab pos="756285" algn="l"/>
              </a:tabLst>
            </a:pPr>
            <a:r>
              <a:rPr sz="1300" spc="125" dirty="0">
                <a:solidFill>
                  <a:srgbClr val="040404"/>
                </a:solidFill>
                <a:latin typeface="Calibri"/>
                <a:cs typeface="Calibri"/>
              </a:rPr>
              <a:t>Added</a:t>
            </a:r>
            <a:r>
              <a:rPr sz="1300" spc="9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five</a:t>
            </a:r>
            <a:r>
              <a:rPr sz="1300" spc="11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040404"/>
                </a:solidFill>
                <a:latin typeface="Calibri"/>
                <a:cs typeface="Calibri"/>
              </a:rPr>
              <a:t>additional</a:t>
            </a:r>
            <a:r>
              <a:rPr sz="1300" spc="11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5" dirty="0">
                <a:solidFill>
                  <a:srgbClr val="040404"/>
                </a:solidFill>
                <a:latin typeface="Calibri"/>
                <a:cs typeface="Calibri"/>
              </a:rPr>
              <a:t>police</a:t>
            </a:r>
            <a:r>
              <a:rPr sz="1300" spc="10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officers</a:t>
            </a:r>
            <a:r>
              <a:rPr sz="1300" spc="12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40404"/>
                </a:solidFill>
                <a:latin typeface="Calibri"/>
                <a:cs typeface="Calibri"/>
              </a:rPr>
              <a:t>and</a:t>
            </a:r>
            <a:r>
              <a:rPr sz="13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040404"/>
                </a:solidFill>
                <a:latin typeface="Calibri"/>
                <a:cs typeface="Calibri"/>
              </a:rPr>
              <a:t>additional</a:t>
            </a:r>
            <a:r>
              <a:rPr sz="1300" spc="11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30" dirty="0">
                <a:solidFill>
                  <a:srgbClr val="040404"/>
                </a:solidFill>
                <a:latin typeface="Calibri"/>
                <a:cs typeface="Calibri"/>
              </a:rPr>
              <a:t>Fire</a:t>
            </a:r>
            <a:endParaRPr sz="1300">
              <a:latin typeface="Calibri"/>
              <a:cs typeface="Calibri"/>
            </a:endParaRPr>
          </a:p>
          <a:p>
            <a:pPr marL="756285">
              <a:lnSpc>
                <a:spcPct val="100000"/>
              </a:lnSpc>
            </a:pPr>
            <a:r>
              <a:rPr sz="1300" spc="80" dirty="0">
                <a:solidFill>
                  <a:srgbClr val="040404"/>
                </a:solidFill>
                <a:latin typeface="Calibri"/>
                <a:cs typeface="Calibri"/>
              </a:rPr>
              <a:t>Deputy</a:t>
            </a:r>
            <a:r>
              <a:rPr sz="1300" spc="4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040404"/>
                </a:solidFill>
                <a:latin typeface="Calibri"/>
                <a:cs typeface="Calibri"/>
              </a:rPr>
              <a:t>Chiefs.</a:t>
            </a:r>
            <a:endParaRPr sz="1300">
              <a:latin typeface="Calibri"/>
              <a:cs typeface="Calibri"/>
            </a:endParaRPr>
          </a:p>
          <a:p>
            <a:pPr marL="756285" marR="596265" lvl="1" indent="-287020">
              <a:lnSpc>
                <a:spcPct val="100000"/>
              </a:lnSpc>
              <a:buFont typeface="Courier New"/>
              <a:buChar char="o"/>
              <a:tabLst>
                <a:tab pos="756285" algn="l"/>
              </a:tabLst>
            </a:pPr>
            <a:r>
              <a:rPr sz="1300" spc="120" dirty="0">
                <a:solidFill>
                  <a:srgbClr val="040404"/>
                </a:solidFill>
                <a:latin typeface="Calibri"/>
                <a:cs typeface="Calibri"/>
              </a:rPr>
              <a:t>Opened</a:t>
            </a:r>
            <a:r>
              <a:rPr sz="1300" spc="3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the</a:t>
            </a:r>
            <a:r>
              <a:rPr sz="1300" spc="6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040404"/>
                </a:solidFill>
                <a:latin typeface="Calibri"/>
                <a:cs typeface="Calibri"/>
              </a:rPr>
              <a:t>Stamford</a:t>
            </a:r>
            <a:r>
              <a:rPr sz="1300" spc="1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Regional</a:t>
            </a:r>
            <a:r>
              <a:rPr sz="1300" spc="6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50" dirty="0">
                <a:solidFill>
                  <a:srgbClr val="040404"/>
                </a:solidFill>
                <a:latin typeface="Calibri"/>
                <a:cs typeface="Calibri"/>
              </a:rPr>
              <a:t>Police</a:t>
            </a:r>
            <a:r>
              <a:rPr sz="1300" spc="3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40404"/>
                </a:solidFill>
                <a:latin typeface="Calibri"/>
                <a:cs typeface="Calibri"/>
              </a:rPr>
              <a:t>Academy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at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040404"/>
                </a:solidFill>
                <a:latin typeface="Calibri"/>
                <a:cs typeface="Calibri"/>
              </a:rPr>
              <a:t>the </a:t>
            </a:r>
            <a:r>
              <a:rPr sz="1300" spc="55" dirty="0">
                <a:solidFill>
                  <a:srgbClr val="040404"/>
                </a:solidFill>
                <a:latin typeface="Calibri"/>
                <a:cs typeface="Calibri"/>
              </a:rPr>
              <a:t>Stamford</a:t>
            </a:r>
            <a:r>
              <a:rPr sz="1300" spc="6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50" dirty="0">
                <a:solidFill>
                  <a:srgbClr val="040404"/>
                </a:solidFill>
                <a:latin typeface="Calibri"/>
                <a:cs typeface="Calibri"/>
              </a:rPr>
              <a:t>Police</a:t>
            </a:r>
            <a:r>
              <a:rPr sz="1300" spc="3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45" dirty="0">
                <a:solidFill>
                  <a:srgbClr val="040404"/>
                </a:solidFill>
                <a:latin typeface="Calibri"/>
                <a:cs typeface="Calibri"/>
              </a:rPr>
              <a:t>Department.</a:t>
            </a:r>
            <a:endParaRPr sz="13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560"/>
              </a:spcBef>
              <a:buFont typeface="Arial"/>
              <a:buChar char="•"/>
              <a:tabLst>
                <a:tab pos="299085" algn="l"/>
              </a:tabLst>
            </a:pPr>
            <a:r>
              <a:rPr sz="1300" b="1" spc="85" dirty="0">
                <a:solidFill>
                  <a:srgbClr val="040404"/>
                </a:solidFill>
                <a:latin typeface="Calibri"/>
                <a:cs typeface="Calibri"/>
              </a:rPr>
              <a:t>Public</a:t>
            </a:r>
            <a:r>
              <a:rPr sz="1300" b="1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b="1" spc="90" dirty="0">
                <a:solidFill>
                  <a:srgbClr val="040404"/>
                </a:solidFill>
                <a:latin typeface="Calibri"/>
                <a:cs typeface="Calibri"/>
              </a:rPr>
              <a:t>Safety</a:t>
            </a:r>
            <a:r>
              <a:rPr sz="1300" b="1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b="1" spc="90" dirty="0">
                <a:solidFill>
                  <a:srgbClr val="040404"/>
                </a:solidFill>
                <a:latin typeface="Calibri"/>
                <a:cs typeface="Calibri"/>
              </a:rPr>
              <a:t>Capital</a:t>
            </a:r>
            <a:r>
              <a:rPr sz="1300" b="1" spc="7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b="1" spc="80" dirty="0">
                <a:solidFill>
                  <a:srgbClr val="040404"/>
                </a:solidFill>
                <a:latin typeface="Calibri"/>
                <a:cs typeface="Calibri"/>
              </a:rPr>
              <a:t>Investment</a:t>
            </a:r>
            <a:r>
              <a:rPr sz="1300" b="1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b="1" spc="60" dirty="0">
                <a:solidFill>
                  <a:srgbClr val="040404"/>
                </a:solidFill>
                <a:latin typeface="Calibri"/>
                <a:cs typeface="Calibri"/>
              </a:rPr>
              <a:t>Projects</a:t>
            </a:r>
            <a:endParaRPr sz="1300">
              <a:latin typeface="Calibri"/>
              <a:cs typeface="Calibri"/>
            </a:endParaRPr>
          </a:p>
          <a:p>
            <a:pPr marL="756285" marR="622935" lvl="1" indent="-287020">
              <a:lnSpc>
                <a:spcPct val="100000"/>
              </a:lnSpc>
              <a:buFont typeface="Courier New"/>
              <a:buChar char="o"/>
              <a:tabLst>
                <a:tab pos="756285" algn="l"/>
              </a:tabLst>
            </a:pPr>
            <a:r>
              <a:rPr sz="1300" spc="65" dirty="0">
                <a:solidFill>
                  <a:srgbClr val="040404"/>
                </a:solidFill>
                <a:latin typeface="Calibri"/>
                <a:cs typeface="Calibri"/>
              </a:rPr>
              <a:t>$4.3</a:t>
            </a:r>
            <a:r>
              <a:rPr sz="1300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45" dirty="0">
                <a:solidFill>
                  <a:srgbClr val="040404"/>
                </a:solidFill>
                <a:latin typeface="Calibri"/>
                <a:cs typeface="Calibri"/>
              </a:rPr>
              <a:t>million</a:t>
            </a:r>
            <a:r>
              <a:rPr sz="1300" spc="1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for</a:t>
            </a:r>
            <a:r>
              <a:rPr sz="1300" spc="1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fire</a:t>
            </a:r>
            <a:r>
              <a:rPr sz="1300" spc="8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040404"/>
                </a:solidFill>
                <a:latin typeface="Calibri"/>
                <a:cs typeface="Calibri"/>
              </a:rPr>
              <a:t>apparatus</a:t>
            </a:r>
            <a:r>
              <a:rPr sz="1300" spc="1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-145" dirty="0">
                <a:solidFill>
                  <a:srgbClr val="040404"/>
                </a:solidFill>
                <a:latin typeface="Calibri"/>
                <a:cs typeface="Calibri"/>
              </a:rPr>
              <a:t>–</a:t>
            </a:r>
            <a:r>
              <a:rPr sz="13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three</a:t>
            </a:r>
            <a:r>
              <a:rPr sz="1300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040404"/>
                </a:solidFill>
                <a:latin typeface="Calibri"/>
                <a:cs typeface="Calibri"/>
              </a:rPr>
              <a:t>new</a:t>
            </a:r>
            <a:r>
              <a:rPr sz="1300" spc="8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fire</a:t>
            </a:r>
            <a:r>
              <a:rPr sz="1300" spc="9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40404"/>
                </a:solidFill>
                <a:latin typeface="Calibri"/>
                <a:cs typeface="Calibri"/>
              </a:rPr>
              <a:t>pumper </a:t>
            </a:r>
            <a:r>
              <a:rPr sz="1300" spc="40" dirty="0">
                <a:solidFill>
                  <a:srgbClr val="040404"/>
                </a:solidFill>
                <a:latin typeface="Calibri"/>
                <a:cs typeface="Calibri"/>
              </a:rPr>
              <a:t>apparatus.</a:t>
            </a:r>
            <a:endParaRPr sz="13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Courier New"/>
              <a:buChar char="o"/>
              <a:tabLst>
                <a:tab pos="756285" algn="l"/>
              </a:tabLst>
            </a:pPr>
            <a:r>
              <a:rPr sz="1300" spc="80" dirty="0">
                <a:solidFill>
                  <a:srgbClr val="040404"/>
                </a:solidFill>
                <a:latin typeface="Calibri"/>
                <a:cs typeface="Calibri"/>
              </a:rPr>
              <a:t>$620k</a:t>
            </a:r>
            <a:r>
              <a:rPr sz="1300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040404"/>
                </a:solidFill>
                <a:latin typeface="Calibri"/>
                <a:cs typeface="Calibri"/>
              </a:rPr>
              <a:t>new</a:t>
            </a:r>
            <a:r>
              <a:rPr sz="1300" spc="10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33’</a:t>
            </a:r>
            <a:r>
              <a:rPr sz="1300" spc="8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full</a:t>
            </a:r>
            <a:r>
              <a:rPr sz="1300" spc="1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cabin</a:t>
            </a:r>
            <a:r>
              <a:rPr sz="1300" spc="11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5" dirty="0">
                <a:solidFill>
                  <a:srgbClr val="040404"/>
                </a:solidFill>
                <a:latin typeface="Calibri"/>
                <a:cs typeface="Calibri"/>
              </a:rPr>
              <a:t>police</a:t>
            </a:r>
            <a:r>
              <a:rPr sz="1300" spc="10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patrol</a:t>
            </a:r>
            <a:r>
              <a:rPr sz="1300" spc="11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30" dirty="0">
                <a:solidFill>
                  <a:srgbClr val="040404"/>
                </a:solidFill>
                <a:latin typeface="Calibri"/>
                <a:cs typeface="Calibri"/>
              </a:rPr>
              <a:t>boat.</a:t>
            </a:r>
            <a:endParaRPr sz="1300">
              <a:latin typeface="Calibri"/>
              <a:cs typeface="Calibri"/>
            </a:endParaRPr>
          </a:p>
          <a:p>
            <a:pPr marL="299085" marR="46990" indent="-287020">
              <a:lnSpc>
                <a:spcPct val="100000"/>
              </a:lnSpc>
              <a:spcBef>
                <a:spcPts val="1565"/>
              </a:spcBef>
              <a:buFont typeface="Arial"/>
              <a:buChar char="•"/>
              <a:tabLst>
                <a:tab pos="299085" algn="l"/>
              </a:tabLst>
            </a:pPr>
            <a:r>
              <a:rPr sz="1300" b="1" spc="95" dirty="0">
                <a:solidFill>
                  <a:srgbClr val="040404"/>
                </a:solidFill>
                <a:latin typeface="Calibri"/>
                <a:cs typeface="Calibri"/>
              </a:rPr>
              <a:t>Cybersecurity</a:t>
            </a:r>
            <a:r>
              <a:rPr sz="1300" b="1" spc="9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b="1" spc="95" dirty="0">
                <a:solidFill>
                  <a:srgbClr val="040404"/>
                </a:solidFill>
                <a:latin typeface="Calibri"/>
                <a:cs typeface="Calibri"/>
              </a:rPr>
              <a:t>Enhancements</a:t>
            </a:r>
            <a:r>
              <a:rPr sz="1300" b="1" spc="7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-145" dirty="0">
                <a:solidFill>
                  <a:srgbClr val="040404"/>
                </a:solidFill>
                <a:latin typeface="Calibri"/>
                <a:cs typeface="Calibri"/>
              </a:rPr>
              <a:t>–</a:t>
            </a:r>
            <a:r>
              <a:rPr sz="1300" spc="6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implemented</a:t>
            </a:r>
            <a:r>
              <a:rPr sz="1300" spc="4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040404"/>
                </a:solidFill>
                <a:latin typeface="Calibri"/>
                <a:cs typeface="Calibri"/>
              </a:rPr>
              <a:t>comprehensive </a:t>
            </a:r>
            <a:r>
              <a:rPr sz="1300" spc="55" dirty="0">
                <a:solidFill>
                  <a:srgbClr val="040404"/>
                </a:solidFill>
                <a:latin typeface="Calibri"/>
                <a:cs typeface="Calibri"/>
              </a:rPr>
              <a:t>cybersecurity</a:t>
            </a:r>
            <a:r>
              <a:rPr sz="1300" spc="1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40404"/>
                </a:solidFill>
                <a:latin typeface="Calibri"/>
                <a:cs typeface="Calibri"/>
              </a:rPr>
              <a:t>upgrades</a:t>
            </a:r>
            <a:r>
              <a:rPr sz="1300" spc="3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40404"/>
                </a:solidFill>
                <a:latin typeface="Calibri"/>
                <a:cs typeface="Calibri"/>
              </a:rPr>
              <a:t>and</a:t>
            </a:r>
            <a:r>
              <a:rPr sz="1300" spc="4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launched</a:t>
            </a:r>
            <a:r>
              <a:rPr sz="1300" spc="3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040404"/>
                </a:solidFill>
                <a:latin typeface="Calibri"/>
                <a:cs typeface="Calibri"/>
              </a:rPr>
              <a:t>a</a:t>
            </a:r>
            <a:r>
              <a:rPr sz="1300" spc="5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Secure</a:t>
            </a:r>
            <a:r>
              <a:rPr sz="1300" spc="1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40404"/>
                </a:solidFill>
                <a:latin typeface="Calibri"/>
                <a:cs typeface="Calibri"/>
              </a:rPr>
              <a:t>Cyber</a:t>
            </a:r>
            <a:r>
              <a:rPr sz="1300" spc="3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City</a:t>
            </a:r>
            <a:r>
              <a:rPr sz="1300" spc="5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40404"/>
                </a:solidFill>
                <a:latin typeface="Calibri"/>
                <a:cs typeface="Calibri"/>
              </a:rPr>
              <a:t>initiative.</a:t>
            </a:r>
            <a:endParaRPr sz="1300">
              <a:latin typeface="Calibri"/>
              <a:cs typeface="Calibri"/>
            </a:endParaRPr>
          </a:p>
          <a:p>
            <a:pPr marL="299085" marR="149225" indent="-287020">
              <a:lnSpc>
                <a:spcPct val="100000"/>
              </a:lnSpc>
              <a:spcBef>
                <a:spcPts val="1555"/>
              </a:spcBef>
              <a:buFont typeface="Arial"/>
              <a:buChar char="•"/>
              <a:tabLst>
                <a:tab pos="299085" algn="l"/>
              </a:tabLst>
            </a:pPr>
            <a:r>
              <a:rPr sz="1300" b="1" spc="105" dirty="0">
                <a:solidFill>
                  <a:srgbClr val="040404"/>
                </a:solidFill>
                <a:latin typeface="Calibri"/>
                <a:cs typeface="Calibri"/>
              </a:rPr>
              <a:t>School</a:t>
            </a:r>
            <a:r>
              <a:rPr sz="1300" b="1" spc="4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b="1" spc="90" dirty="0">
                <a:solidFill>
                  <a:srgbClr val="040404"/>
                </a:solidFill>
                <a:latin typeface="Calibri"/>
                <a:cs typeface="Calibri"/>
              </a:rPr>
              <a:t>Safety</a:t>
            </a:r>
            <a:r>
              <a:rPr sz="1300" b="1" spc="7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b="1" spc="100" dirty="0">
                <a:solidFill>
                  <a:srgbClr val="040404"/>
                </a:solidFill>
                <a:latin typeface="Calibri"/>
                <a:cs typeface="Calibri"/>
              </a:rPr>
              <a:t>Communications</a:t>
            </a:r>
            <a:r>
              <a:rPr sz="1300" b="1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-145" dirty="0">
                <a:solidFill>
                  <a:srgbClr val="040404"/>
                </a:solidFill>
                <a:latin typeface="Calibri"/>
                <a:cs typeface="Calibri"/>
              </a:rPr>
              <a:t>–</a:t>
            </a:r>
            <a:r>
              <a:rPr sz="1300" spc="4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5" dirty="0">
                <a:solidFill>
                  <a:srgbClr val="040404"/>
                </a:solidFill>
                <a:latin typeface="Calibri"/>
                <a:cs typeface="Calibri"/>
              </a:rPr>
              <a:t>improved</a:t>
            </a:r>
            <a:r>
              <a:rPr sz="1300" spc="3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emergency </a:t>
            </a:r>
            <a:r>
              <a:rPr sz="1300" spc="60" dirty="0">
                <a:solidFill>
                  <a:srgbClr val="040404"/>
                </a:solidFill>
                <a:latin typeface="Calibri"/>
                <a:cs typeface="Calibri"/>
              </a:rPr>
              <a:t>communications</a:t>
            </a:r>
            <a:r>
              <a:rPr sz="1300" spc="114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for</a:t>
            </a:r>
            <a:r>
              <a:rPr sz="1300" spc="75" dirty="0">
                <a:solidFill>
                  <a:srgbClr val="040404"/>
                </a:solidFill>
                <a:latin typeface="Calibri"/>
                <a:cs typeface="Calibri"/>
              </a:rPr>
              <a:t> school</a:t>
            </a:r>
            <a:r>
              <a:rPr sz="13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safety,</a:t>
            </a:r>
            <a:r>
              <a:rPr sz="1300" spc="4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5" dirty="0">
                <a:solidFill>
                  <a:srgbClr val="040404"/>
                </a:solidFill>
                <a:latin typeface="Calibri"/>
                <a:cs typeface="Calibri"/>
              </a:rPr>
              <a:t>including</a:t>
            </a:r>
            <a:r>
              <a:rPr sz="1300" spc="5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040404"/>
                </a:solidFill>
                <a:latin typeface="Calibri"/>
                <a:cs typeface="Calibri"/>
              </a:rPr>
              <a:t>a</a:t>
            </a:r>
            <a:r>
              <a:rPr sz="1300" spc="9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50" dirty="0">
                <a:solidFill>
                  <a:srgbClr val="040404"/>
                </a:solidFill>
                <a:latin typeface="Calibri"/>
                <a:cs typeface="Calibri"/>
              </a:rPr>
              <a:t>monthly</a:t>
            </a:r>
            <a:r>
              <a:rPr sz="1300" spc="10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emergency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test</a:t>
            </a:r>
            <a:r>
              <a:rPr sz="1300" spc="10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40404"/>
                </a:solidFill>
                <a:latin typeface="Calibri"/>
                <a:cs typeface="Calibri"/>
              </a:rPr>
              <a:t>text</a:t>
            </a:r>
            <a:r>
              <a:rPr sz="1300" spc="11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40404"/>
                </a:solidFill>
                <a:latin typeface="Calibri"/>
                <a:cs typeface="Calibri"/>
              </a:rPr>
              <a:t>message.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08203" y="345770"/>
            <a:ext cx="61969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225" dirty="0"/>
              <a:t>Drone</a:t>
            </a:r>
            <a:r>
              <a:rPr sz="2800" spc="85" dirty="0"/>
              <a:t> </a:t>
            </a:r>
            <a:r>
              <a:rPr sz="2800" spc="195" dirty="0"/>
              <a:t>as</a:t>
            </a:r>
            <a:r>
              <a:rPr sz="2800" spc="75" dirty="0"/>
              <a:t> </a:t>
            </a:r>
            <a:r>
              <a:rPr sz="2800" spc="190" dirty="0"/>
              <a:t>a</a:t>
            </a:r>
            <a:r>
              <a:rPr sz="2800" spc="90" dirty="0"/>
              <a:t> </a:t>
            </a:r>
            <a:r>
              <a:rPr sz="2800" spc="145" dirty="0"/>
              <a:t>First</a:t>
            </a:r>
            <a:r>
              <a:rPr sz="2800" spc="75" dirty="0"/>
              <a:t> </a:t>
            </a:r>
            <a:r>
              <a:rPr sz="2800" spc="240" dirty="0"/>
              <a:t>Responder</a:t>
            </a:r>
            <a:r>
              <a:rPr sz="2800" spc="125" dirty="0"/>
              <a:t> </a:t>
            </a:r>
            <a:r>
              <a:rPr sz="2800" spc="200" dirty="0"/>
              <a:t>Program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499363" y="1054989"/>
            <a:ext cx="560006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8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In</a:t>
            </a:r>
            <a:r>
              <a:rPr sz="1200" spc="9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0404"/>
                </a:solidFill>
                <a:latin typeface="Calibri"/>
                <a:cs typeface="Calibri"/>
              </a:rPr>
              <a:t>October</a:t>
            </a:r>
            <a:r>
              <a:rPr sz="1200" spc="10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2025, 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we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0404"/>
                </a:solidFill>
                <a:latin typeface="Calibri"/>
                <a:cs typeface="Calibri"/>
              </a:rPr>
              <a:t>launched</a:t>
            </a:r>
            <a:r>
              <a:rPr sz="1200" spc="11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the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Public</a:t>
            </a:r>
            <a:r>
              <a:rPr sz="1200" spc="10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Safety</a:t>
            </a:r>
            <a:r>
              <a:rPr sz="1200" spc="10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0404"/>
                </a:solidFill>
                <a:latin typeface="Calibri"/>
                <a:cs typeface="Calibri"/>
              </a:rPr>
              <a:t>Drone</a:t>
            </a:r>
            <a:r>
              <a:rPr sz="1200" spc="12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as</a:t>
            </a:r>
            <a:r>
              <a:rPr sz="1200" spc="1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First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0404"/>
                </a:solidFill>
                <a:latin typeface="Calibri"/>
                <a:cs typeface="Calibri"/>
              </a:rPr>
              <a:t>Responder 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Program.</a:t>
            </a:r>
            <a:r>
              <a:rPr sz="1200" spc="4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This</a:t>
            </a:r>
            <a:r>
              <a:rPr sz="1200" spc="8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0404"/>
                </a:solidFill>
                <a:latin typeface="Calibri"/>
                <a:cs typeface="Calibri"/>
              </a:rPr>
              <a:t>innovative</a:t>
            </a:r>
            <a:r>
              <a:rPr sz="1200" spc="8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initiative</a:t>
            </a:r>
            <a:r>
              <a:rPr sz="1200" spc="2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040404"/>
                </a:solidFill>
                <a:latin typeface="Calibri"/>
                <a:cs typeface="Calibri"/>
              </a:rPr>
              <a:t>–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0404"/>
                </a:solidFill>
                <a:latin typeface="Calibri"/>
                <a:cs typeface="Calibri"/>
              </a:rPr>
              <a:t>developed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through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a</a:t>
            </a:r>
            <a:r>
              <a:rPr sz="1200" spc="7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collaboration</a:t>
            </a:r>
            <a:r>
              <a:rPr sz="1200" spc="8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between </a:t>
            </a:r>
            <a:r>
              <a:rPr sz="1200" spc="10" dirty="0">
                <a:solidFill>
                  <a:srgbClr val="040404"/>
                </a:solidFill>
                <a:latin typeface="Calibri"/>
                <a:cs typeface="Calibri"/>
              </a:rPr>
              <a:t>Stamford’s</a:t>
            </a:r>
            <a:r>
              <a:rPr sz="1200" spc="114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911</a:t>
            </a:r>
            <a:r>
              <a:rPr sz="1200" spc="114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0404"/>
                </a:solidFill>
                <a:latin typeface="Calibri"/>
                <a:cs typeface="Calibri"/>
              </a:rPr>
              <a:t>Emergency</a:t>
            </a:r>
            <a:r>
              <a:rPr sz="1200" spc="14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0404"/>
                </a:solidFill>
                <a:latin typeface="Calibri"/>
                <a:cs typeface="Calibri"/>
              </a:rPr>
              <a:t>Communications</a:t>
            </a:r>
            <a:r>
              <a:rPr sz="1200" spc="13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Center,</a:t>
            </a:r>
            <a:r>
              <a:rPr sz="1200" spc="6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40404"/>
                </a:solidFill>
                <a:latin typeface="Calibri"/>
                <a:cs typeface="Calibri"/>
              </a:rPr>
              <a:t>the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Stamford</a:t>
            </a:r>
            <a:r>
              <a:rPr sz="1200" spc="11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40404"/>
                </a:solidFill>
                <a:latin typeface="Calibri"/>
                <a:cs typeface="Calibri"/>
              </a:rPr>
              <a:t>Fire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Department,</a:t>
            </a:r>
            <a:r>
              <a:rPr sz="1200" spc="4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0404"/>
                </a:solidFill>
                <a:latin typeface="Calibri"/>
                <a:cs typeface="Calibri"/>
              </a:rPr>
              <a:t>and</a:t>
            </a:r>
            <a:r>
              <a:rPr sz="1200" spc="8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the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Stamford</a:t>
            </a:r>
            <a:r>
              <a:rPr sz="1200" spc="9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Police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0404"/>
                </a:solidFill>
                <a:latin typeface="Calibri"/>
                <a:cs typeface="Calibri"/>
              </a:rPr>
              <a:t>Department</a:t>
            </a:r>
            <a:r>
              <a:rPr sz="1200" spc="3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-130" dirty="0">
                <a:solidFill>
                  <a:srgbClr val="040404"/>
                </a:solidFill>
                <a:latin typeface="Calibri"/>
                <a:cs typeface="Calibri"/>
              </a:rPr>
              <a:t>–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marks</a:t>
            </a:r>
            <a:r>
              <a:rPr sz="1200" spc="1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a</a:t>
            </a:r>
            <a:r>
              <a:rPr sz="1200" spc="6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major</a:t>
            </a:r>
            <a:r>
              <a:rPr sz="1200" spc="1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step</a:t>
            </a:r>
            <a:r>
              <a:rPr sz="1200" spc="8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40404"/>
                </a:solidFill>
                <a:latin typeface="Calibri"/>
                <a:cs typeface="Calibri"/>
              </a:rPr>
              <a:t>forward</a:t>
            </a:r>
            <a:r>
              <a:rPr sz="1200" spc="5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in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leveraging</a:t>
            </a:r>
            <a:r>
              <a:rPr sz="1200" spc="1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0404"/>
                </a:solidFill>
                <a:latin typeface="Calibri"/>
                <a:cs typeface="Calibri"/>
              </a:rPr>
              <a:t>cutting-</a:t>
            </a:r>
            <a:r>
              <a:rPr sz="1200" spc="125" dirty="0">
                <a:solidFill>
                  <a:srgbClr val="040404"/>
                </a:solidFill>
                <a:latin typeface="Calibri"/>
                <a:cs typeface="Calibri"/>
              </a:rPr>
              <a:t>edge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0404"/>
                </a:solidFill>
                <a:latin typeface="Calibri"/>
                <a:cs typeface="Calibri"/>
              </a:rPr>
              <a:t>technology</a:t>
            </a:r>
            <a:r>
              <a:rPr sz="1200" spc="8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to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improve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emergency</a:t>
            </a:r>
            <a:r>
              <a:rPr sz="1200" spc="10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0404"/>
                </a:solidFill>
                <a:latin typeface="Calibri"/>
                <a:cs typeface="Calibri"/>
              </a:rPr>
              <a:t>response</a:t>
            </a:r>
            <a:r>
              <a:rPr sz="1200" spc="11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and 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public</a:t>
            </a:r>
            <a:r>
              <a:rPr sz="1200" spc="12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safety</a:t>
            </a:r>
            <a:r>
              <a:rPr sz="1200" spc="15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in</a:t>
            </a:r>
            <a:r>
              <a:rPr sz="1200" spc="12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40404"/>
                </a:solidFill>
                <a:latin typeface="Calibri"/>
                <a:cs typeface="Calibri"/>
              </a:rPr>
              <a:t>Stamford.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sz="1200" b="1" spc="70" dirty="0">
                <a:solidFill>
                  <a:srgbClr val="040404"/>
                </a:solidFill>
                <a:latin typeface="Calibri"/>
                <a:cs typeface="Calibri"/>
              </a:rPr>
              <a:t>Faster</a:t>
            </a:r>
            <a:r>
              <a:rPr sz="1200" b="1" spc="3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b="1" spc="95" dirty="0">
                <a:solidFill>
                  <a:srgbClr val="040404"/>
                </a:solidFill>
                <a:latin typeface="Calibri"/>
                <a:cs typeface="Calibri"/>
              </a:rPr>
              <a:t>Response:</a:t>
            </a:r>
            <a:r>
              <a:rPr sz="1200" b="1" spc="5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Drones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40404"/>
                </a:solidFill>
                <a:latin typeface="Calibri"/>
                <a:cs typeface="Calibri"/>
              </a:rPr>
              <a:t>will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110" dirty="0">
                <a:solidFill>
                  <a:srgbClr val="040404"/>
                </a:solidFill>
                <a:latin typeface="Calibri"/>
                <a:cs typeface="Calibri"/>
              </a:rPr>
              <a:t>be</a:t>
            </a:r>
            <a:r>
              <a:rPr sz="1200" spc="4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0404"/>
                </a:solidFill>
                <a:latin typeface="Calibri"/>
                <a:cs typeface="Calibri"/>
              </a:rPr>
              <a:t>deployed</a:t>
            </a:r>
            <a:r>
              <a:rPr sz="1200" spc="8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40404"/>
                </a:solidFill>
                <a:latin typeface="Calibri"/>
                <a:cs typeface="Calibri"/>
              </a:rPr>
              <a:t>from</a:t>
            </a:r>
            <a:r>
              <a:rPr sz="1200" spc="8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40404"/>
                </a:solidFill>
                <a:latin typeface="Calibri"/>
                <a:cs typeface="Calibri"/>
              </a:rPr>
              <a:t>strategically</a:t>
            </a:r>
            <a:r>
              <a:rPr sz="1200" spc="8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located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30" dirty="0">
                <a:solidFill>
                  <a:srgbClr val="040404"/>
                </a:solidFill>
                <a:latin typeface="Calibri"/>
                <a:cs typeface="Calibri"/>
              </a:rPr>
              <a:t>sites</a:t>
            </a:r>
            <a:r>
              <a:rPr sz="1200" spc="6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40404"/>
                </a:solidFill>
                <a:latin typeface="Calibri"/>
                <a:cs typeface="Calibri"/>
              </a:rPr>
              <a:t>in 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North </a:t>
            </a:r>
            <a:r>
              <a:rPr sz="1200" spc="80" dirty="0">
                <a:solidFill>
                  <a:srgbClr val="040404"/>
                </a:solidFill>
                <a:latin typeface="Calibri"/>
                <a:cs typeface="Calibri"/>
              </a:rPr>
              <a:t>and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South</a:t>
            </a:r>
            <a:r>
              <a:rPr sz="1200" spc="6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0404"/>
                </a:solidFill>
                <a:latin typeface="Calibri"/>
                <a:cs typeface="Calibri"/>
              </a:rPr>
              <a:t>Stamford,</a:t>
            </a:r>
            <a:r>
              <a:rPr sz="1200" spc="2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providing</a:t>
            </a:r>
            <a:r>
              <a:rPr sz="1200" spc="9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0404"/>
                </a:solidFill>
                <a:latin typeface="Calibri"/>
                <a:cs typeface="Calibri"/>
              </a:rPr>
              <a:t>citywide</a:t>
            </a:r>
            <a:r>
              <a:rPr sz="1200" spc="3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0404"/>
                </a:solidFill>
                <a:latin typeface="Calibri"/>
                <a:cs typeface="Calibri"/>
              </a:rPr>
              <a:t>coverage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with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a</a:t>
            </a:r>
            <a:r>
              <a:rPr sz="1200" spc="4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response</a:t>
            </a:r>
            <a:r>
              <a:rPr sz="1200" spc="5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time</a:t>
            </a:r>
            <a:r>
              <a:rPr sz="1200" spc="8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of</a:t>
            </a:r>
            <a:r>
              <a:rPr sz="1200" spc="12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under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90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seconds.</a:t>
            </a:r>
            <a:endParaRPr sz="1200">
              <a:latin typeface="Calibri"/>
              <a:cs typeface="Calibri"/>
            </a:endParaRPr>
          </a:p>
          <a:p>
            <a:pPr marL="299085" marR="584835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200" b="1" spc="50" dirty="0">
                <a:solidFill>
                  <a:srgbClr val="040404"/>
                </a:solidFill>
                <a:latin typeface="Calibri"/>
                <a:cs typeface="Calibri"/>
              </a:rPr>
              <a:t>Real-</a:t>
            </a:r>
            <a:r>
              <a:rPr sz="1200" b="1" spc="90" dirty="0">
                <a:solidFill>
                  <a:srgbClr val="040404"/>
                </a:solidFill>
                <a:latin typeface="Calibri"/>
                <a:cs typeface="Calibri"/>
              </a:rPr>
              <a:t>Time</a:t>
            </a:r>
            <a:r>
              <a:rPr sz="1200" b="1" spc="3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b="1" spc="95" dirty="0">
                <a:solidFill>
                  <a:srgbClr val="040404"/>
                </a:solidFill>
                <a:latin typeface="Calibri"/>
                <a:cs typeface="Calibri"/>
              </a:rPr>
              <a:t>Awareness:</a:t>
            </a:r>
            <a:r>
              <a:rPr sz="1200" b="1" spc="4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0404"/>
                </a:solidFill>
                <a:latin typeface="Calibri"/>
                <a:cs typeface="Calibri"/>
              </a:rPr>
              <a:t>Live </a:t>
            </a:r>
            <a:r>
              <a:rPr sz="1200" spc="70" dirty="0">
                <a:solidFill>
                  <a:srgbClr val="040404"/>
                </a:solidFill>
                <a:latin typeface="Calibri"/>
                <a:cs typeface="Calibri"/>
              </a:rPr>
              <a:t>video</a:t>
            </a:r>
            <a:r>
              <a:rPr sz="1200" spc="65" dirty="0">
                <a:solidFill>
                  <a:srgbClr val="040404"/>
                </a:solidFill>
                <a:latin typeface="Calibri"/>
                <a:cs typeface="Calibri"/>
              </a:rPr>
              <a:t> feeds</a:t>
            </a:r>
            <a:r>
              <a:rPr sz="1200" spc="7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from</a:t>
            </a:r>
            <a:r>
              <a:rPr sz="1200" spc="9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0404"/>
                </a:solidFill>
                <a:latin typeface="Calibri"/>
                <a:cs typeface="Calibri"/>
              </a:rPr>
              <a:t>drone</a:t>
            </a:r>
            <a:r>
              <a:rPr sz="1200" spc="8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cameras</a:t>
            </a:r>
            <a:r>
              <a:rPr sz="1200" spc="9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will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0404"/>
                </a:solidFill>
                <a:latin typeface="Calibri"/>
                <a:cs typeface="Calibri"/>
              </a:rPr>
              <a:t>be 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streamed</a:t>
            </a:r>
            <a:r>
              <a:rPr sz="1200" spc="12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40404"/>
                </a:solidFill>
                <a:latin typeface="Calibri"/>
                <a:cs typeface="Calibri"/>
              </a:rPr>
              <a:t>directly</a:t>
            </a:r>
            <a:r>
              <a:rPr sz="1200" spc="9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40404"/>
                </a:solidFill>
                <a:latin typeface="Calibri"/>
                <a:cs typeface="Calibri"/>
              </a:rPr>
              <a:t>to</a:t>
            </a:r>
            <a:r>
              <a:rPr sz="1200" spc="85" dirty="0">
                <a:solidFill>
                  <a:srgbClr val="040404"/>
                </a:solidFill>
                <a:latin typeface="Calibri"/>
                <a:cs typeface="Calibri"/>
              </a:rPr>
              <a:t> command</a:t>
            </a:r>
            <a:r>
              <a:rPr sz="1200" spc="12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40404"/>
                </a:solidFill>
                <a:latin typeface="Calibri"/>
                <a:cs typeface="Calibri"/>
              </a:rPr>
              <a:t>staff</a:t>
            </a:r>
            <a:r>
              <a:rPr sz="1200" spc="13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0404"/>
                </a:solidFill>
                <a:latin typeface="Calibri"/>
                <a:cs typeface="Calibri"/>
              </a:rPr>
              <a:t>and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solidFill>
                  <a:srgbClr val="040404"/>
                </a:solidFill>
                <a:latin typeface="Calibri"/>
                <a:cs typeface="Calibri"/>
              </a:rPr>
              <a:t>field</a:t>
            </a:r>
            <a:r>
              <a:rPr sz="1200" spc="1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personnel,</a:t>
            </a:r>
            <a:r>
              <a:rPr sz="1200" spc="10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improving 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coordination</a:t>
            </a:r>
            <a:r>
              <a:rPr sz="1200" spc="7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040404"/>
                </a:solidFill>
                <a:latin typeface="Calibri"/>
                <a:cs typeface="Calibri"/>
              </a:rPr>
              <a:t>and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decision-making.</a:t>
            </a:r>
            <a:endParaRPr sz="1200">
              <a:latin typeface="Calibri"/>
              <a:cs typeface="Calibri"/>
            </a:endParaRPr>
          </a:p>
          <a:p>
            <a:pPr marL="299085" marR="324485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200" b="1" spc="100" dirty="0">
                <a:solidFill>
                  <a:srgbClr val="040404"/>
                </a:solidFill>
                <a:latin typeface="Calibri"/>
                <a:cs typeface="Calibri"/>
              </a:rPr>
              <a:t>Enhanced</a:t>
            </a:r>
            <a:r>
              <a:rPr sz="1200" b="1" spc="3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b="1" spc="85" dirty="0">
                <a:solidFill>
                  <a:srgbClr val="040404"/>
                </a:solidFill>
                <a:latin typeface="Calibri"/>
                <a:cs typeface="Calibri"/>
              </a:rPr>
              <a:t>Safety:</a:t>
            </a:r>
            <a:r>
              <a:rPr sz="1200" b="1" spc="8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Drones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will</a:t>
            </a:r>
            <a:r>
              <a:rPr sz="1200" spc="6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0404"/>
                </a:solidFill>
                <a:latin typeface="Calibri"/>
                <a:cs typeface="Calibri"/>
              </a:rPr>
              <a:t>help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assess</a:t>
            </a:r>
            <a:r>
              <a:rPr sz="1200" spc="12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threats,</a:t>
            </a:r>
            <a:r>
              <a:rPr sz="1200" spc="4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monitor</a:t>
            </a:r>
            <a:r>
              <a:rPr sz="1200" spc="1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unfolding 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incidents,</a:t>
            </a:r>
            <a:r>
              <a:rPr sz="1200" spc="3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0404"/>
                </a:solidFill>
                <a:latin typeface="Calibri"/>
                <a:cs typeface="Calibri"/>
              </a:rPr>
              <a:t>and</a:t>
            </a:r>
            <a:r>
              <a:rPr sz="1200" spc="7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support</a:t>
            </a:r>
            <a:r>
              <a:rPr sz="1200" spc="10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safer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responses</a:t>
            </a:r>
            <a:r>
              <a:rPr sz="1200" spc="13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for</a:t>
            </a:r>
            <a:r>
              <a:rPr sz="1200" spc="8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0404"/>
                </a:solidFill>
                <a:latin typeface="Calibri"/>
                <a:cs typeface="Calibri"/>
              </a:rPr>
              <a:t>both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first</a:t>
            </a:r>
            <a:r>
              <a:rPr sz="1200" spc="9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0404"/>
                </a:solidFill>
                <a:latin typeface="Calibri"/>
                <a:cs typeface="Calibri"/>
              </a:rPr>
              <a:t>responders</a:t>
            </a:r>
            <a:r>
              <a:rPr sz="1200" spc="11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040404"/>
                </a:solidFill>
                <a:latin typeface="Calibri"/>
                <a:cs typeface="Calibri"/>
              </a:rPr>
              <a:t>and</a:t>
            </a:r>
            <a:r>
              <a:rPr sz="1200" spc="7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40404"/>
                </a:solidFill>
                <a:latin typeface="Calibri"/>
                <a:cs typeface="Calibri"/>
              </a:rPr>
              <a:t>the 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public.</a:t>
            </a:r>
            <a:endParaRPr sz="1200">
              <a:latin typeface="Calibri"/>
              <a:cs typeface="Calibri"/>
            </a:endParaRPr>
          </a:p>
          <a:p>
            <a:pPr marL="299085" marR="22860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</a:tabLst>
            </a:pPr>
            <a:r>
              <a:rPr sz="1200" b="1" spc="85" dirty="0">
                <a:solidFill>
                  <a:srgbClr val="040404"/>
                </a:solidFill>
                <a:latin typeface="Calibri"/>
                <a:cs typeface="Calibri"/>
              </a:rPr>
              <a:t>Resource</a:t>
            </a:r>
            <a:r>
              <a:rPr sz="1200" b="1" spc="11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b="1" spc="80" dirty="0">
                <a:solidFill>
                  <a:srgbClr val="040404"/>
                </a:solidFill>
                <a:latin typeface="Calibri"/>
                <a:cs typeface="Calibri"/>
              </a:rPr>
              <a:t>Efficiency:</a:t>
            </a:r>
            <a:r>
              <a:rPr sz="1200" b="1" spc="6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Early</a:t>
            </a:r>
            <a:r>
              <a:rPr sz="1200" spc="114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visual</a:t>
            </a:r>
            <a:r>
              <a:rPr sz="1200" spc="114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assessments</a:t>
            </a:r>
            <a:r>
              <a:rPr sz="1200" spc="1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will</a:t>
            </a:r>
            <a:r>
              <a:rPr sz="1200" spc="9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allow</a:t>
            </a:r>
            <a:r>
              <a:rPr sz="1200" spc="12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emergency</a:t>
            </a:r>
            <a:r>
              <a:rPr sz="1200" spc="13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040404"/>
                </a:solidFill>
                <a:latin typeface="Calibri"/>
                <a:cs typeface="Calibri"/>
              </a:rPr>
              <a:t>services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to</a:t>
            </a:r>
            <a:r>
              <a:rPr sz="1200" spc="9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better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040404"/>
                </a:solidFill>
                <a:latin typeface="Calibri"/>
                <a:cs typeface="Calibri"/>
              </a:rPr>
              <a:t>determine</a:t>
            </a:r>
            <a:r>
              <a:rPr sz="1200" spc="11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the</a:t>
            </a:r>
            <a:r>
              <a:rPr sz="1200" spc="7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5" dirty="0">
                <a:solidFill>
                  <a:srgbClr val="040404"/>
                </a:solidFill>
                <a:latin typeface="Calibri"/>
                <a:cs typeface="Calibri"/>
              </a:rPr>
              <a:t>appropriate</a:t>
            </a:r>
            <a:r>
              <a:rPr sz="1200" spc="15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040404"/>
                </a:solidFill>
                <a:latin typeface="Calibri"/>
                <a:cs typeface="Calibri"/>
              </a:rPr>
              <a:t>level</a:t>
            </a:r>
            <a:r>
              <a:rPr sz="1200" spc="9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of</a:t>
            </a:r>
            <a:r>
              <a:rPr sz="1200" spc="13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040404"/>
                </a:solidFill>
                <a:latin typeface="Calibri"/>
                <a:cs typeface="Calibri"/>
              </a:rPr>
              <a:t>response</a:t>
            </a:r>
            <a:r>
              <a:rPr sz="1200" spc="14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40404"/>
                </a:solidFill>
                <a:latin typeface="Calibri"/>
                <a:cs typeface="Calibri"/>
              </a:rPr>
              <a:t>for</a:t>
            </a:r>
            <a:r>
              <a:rPr sz="1200" spc="110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040404"/>
                </a:solidFill>
                <a:latin typeface="Calibri"/>
                <a:cs typeface="Calibri"/>
              </a:rPr>
              <a:t>each</a:t>
            </a:r>
            <a:r>
              <a:rPr sz="1200" spc="105" dirty="0">
                <a:solidFill>
                  <a:srgbClr val="040404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040404"/>
                </a:solidFill>
                <a:latin typeface="Calibri"/>
                <a:cs typeface="Calibri"/>
              </a:rPr>
              <a:t>incident.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 descr="A picture containing outdoor, ground, grass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25" y="4593932"/>
            <a:ext cx="2944367" cy="20492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04590" y="4593932"/>
            <a:ext cx="2944621" cy="205016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4239" rIns="0" bIns="0" rtlCol="0">
            <a:spAutoFit/>
          </a:bodyPr>
          <a:lstStyle/>
          <a:p>
            <a:pPr marL="842010">
              <a:lnSpc>
                <a:spcPct val="100000"/>
              </a:lnSpc>
              <a:spcBef>
                <a:spcPts val="95"/>
              </a:spcBef>
            </a:pPr>
            <a:r>
              <a:rPr spc="195" dirty="0"/>
              <a:t>State</a:t>
            </a:r>
            <a:r>
              <a:rPr spc="114" dirty="0"/>
              <a:t> </a:t>
            </a:r>
            <a:r>
              <a:rPr spc="240" dirty="0"/>
              <a:t>&amp;</a:t>
            </a:r>
            <a:r>
              <a:rPr spc="95" dirty="0"/>
              <a:t> </a:t>
            </a:r>
            <a:r>
              <a:rPr spc="235" dirty="0"/>
              <a:t>Federal</a:t>
            </a:r>
            <a:r>
              <a:rPr spc="125" dirty="0"/>
              <a:t> </a:t>
            </a:r>
            <a:r>
              <a:rPr spc="295" dirty="0"/>
              <a:t>Funding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9072" y="1223517"/>
            <a:ext cx="5510530" cy="480377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04139" marR="163195">
              <a:lnSpc>
                <a:spcPct val="90000"/>
              </a:lnSpc>
              <a:spcBef>
                <a:spcPts val="265"/>
              </a:spcBef>
            </a:pPr>
            <a:r>
              <a:rPr sz="1350" dirty="0">
                <a:latin typeface="Calibri"/>
                <a:cs typeface="Calibri"/>
              </a:rPr>
              <a:t>In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partnership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with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Governor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Ned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Lamont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and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Stamford’s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state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and </a:t>
            </a:r>
            <a:r>
              <a:rPr sz="1350" spc="55" dirty="0">
                <a:latin typeface="Calibri"/>
                <a:cs typeface="Calibri"/>
              </a:rPr>
              <a:t>federal</a:t>
            </a:r>
            <a:r>
              <a:rPr sz="1350" spc="70" dirty="0">
                <a:latin typeface="Calibri"/>
                <a:cs typeface="Calibri"/>
              </a:rPr>
              <a:t> delegations,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the</a:t>
            </a:r>
            <a:r>
              <a:rPr sz="1350" spc="7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City</a:t>
            </a:r>
            <a:r>
              <a:rPr sz="1350" spc="9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secured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funding </a:t>
            </a:r>
            <a:r>
              <a:rPr sz="1350" dirty="0">
                <a:latin typeface="Calibri"/>
                <a:cs typeface="Calibri"/>
              </a:rPr>
              <a:t>for</a:t>
            </a:r>
            <a:r>
              <a:rPr sz="1350" spc="10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the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following </a:t>
            </a:r>
            <a:r>
              <a:rPr sz="1350" spc="45" dirty="0">
                <a:latin typeface="Calibri"/>
                <a:cs typeface="Calibri"/>
              </a:rPr>
              <a:t>projects:</a:t>
            </a:r>
            <a:endParaRPr sz="1350">
              <a:latin typeface="Calibri"/>
              <a:cs typeface="Calibri"/>
            </a:endParaRPr>
          </a:p>
          <a:p>
            <a:pPr marL="756285" indent="-286385">
              <a:lnSpc>
                <a:spcPts val="1545"/>
              </a:lnSpc>
              <a:spcBef>
                <a:spcPts val="1490"/>
              </a:spcBef>
              <a:buFont typeface="Arial"/>
              <a:buChar char="•"/>
              <a:tabLst>
                <a:tab pos="756285" algn="l"/>
              </a:tabLst>
            </a:pPr>
            <a:r>
              <a:rPr sz="1350" b="1" spc="185" dirty="0">
                <a:latin typeface="Calibri"/>
                <a:cs typeface="Calibri"/>
              </a:rPr>
              <a:t>$2</a:t>
            </a:r>
            <a:r>
              <a:rPr sz="1350" b="1" spc="60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million</a:t>
            </a:r>
            <a:r>
              <a:rPr sz="1350" b="1" spc="5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for</a:t>
            </a:r>
            <a:r>
              <a:rPr sz="1350" spc="65" dirty="0">
                <a:latin typeface="Calibri"/>
                <a:cs typeface="Calibri"/>
              </a:rPr>
              <a:t> Charter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Oak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Communities</a:t>
            </a:r>
            <a:r>
              <a:rPr sz="1350" spc="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to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complete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Phase</a:t>
            </a:r>
            <a:endParaRPr sz="1350">
              <a:latin typeface="Calibri"/>
              <a:cs typeface="Calibri"/>
            </a:endParaRPr>
          </a:p>
          <a:p>
            <a:pPr marL="756285">
              <a:lnSpc>
                <a:spcPts val="1515"/>
              </a:lnSpc>
            </a:pPr>
            <a:r>
              <a:rPr sz="1350" spc="95" dirty="0">
                <a:latin typeface="Calibri"/>
                <a:cs typeface="Calibri"/>
              </a:rPr>
              <a:t>2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of</a:t>
            </a:r>
            <a:r>
              <a:rPr sz="1350" spc="114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the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Charter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Oak</a:t>
            </a:r>
            <a:r>
              <a:rPr sz="1350" spc="7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Park</a:t>
            </a:r>
            <a:r>
              <a:rPr sz="1350" spc="9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redevelopment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40" dirty="0">
                <a:latin typeface="Calibri"/>
                <a:cs typeface="Calibri"/>
              </a:rPr>
              <a:t>project.</a:t>
            </a:r>
            <a:endParaRPr sz="1350">
              <a:latin typeface="Calibri"/>
              <a:cs typeface="Calibri"/>
            </a:endParaRPr>
          </a:p>
          <a:p>
            <a:pPr marL="756285" marR="553720" indent="-287020">
              <a:lnSpc>
                <a:spcPts val="1450"/>
              </a:lnSpc>
              <a:spcBef>
                <a:spcPts val="160"/>
              </a:spcBef>
              <a:buFont typeface="Arial"/>
              <a:buChar char="•"/>
              <a:tabLst>
                <a:tab pos="756285" algn="l"/>
              </a:tabLst>
            </a:pPr>
            <a:r>
              <a:rPr sz="1350" b="1" spc="185" dirty="0">
                <a:latin typeface="Calibri"/>
                <a:cs typeface="Calibri"/>
              </a:rPr>
              <a:t>$2</a:t>
            </a:r>
            <a:r>
              <a:rPr sz="1350" b="1" spc="85" dirty="0">
                <a:latin typeface="Calibri"/>
                <a:cs typeface="Calibri"/>
              </a:rPr>
              <a:t> million</a:t>
            </a:r>
            <a:r>
              <a:rPr sz="1350" b="1" spc="8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for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renovations </a:t>
            </a:r>
            <a:r>
              <a:rPr sz="1350" dirty="0">
                <a:latin typeface="Calibri"/>
                <a:cs typeface="Calibri"/>
              </a:rPr>
              <a:t>to</a:t>
            </a:r>
            <a:r>
              <a:rPr sz="1350" spc="7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the</a:t>
            </a:r>
            <a:r>
              <a:rPr sz="1350" spc="8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basketball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court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and </a:t>
            </a:r>
            <a:r>
              <a:rPr sz="1350" spc="85" dirty="0">
                <a:latin typeface="Calibri"/>
                <a:cs typeface="Calibri"/>
              </a:rPr>
              <a:t>playground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at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Hatchfield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-20" dirty="0">
                <a:latin typeface="Calibri"/>
                <a:cs typeface="Calibri"/>
              </a:rPr>
              <a:t>Park</a:t>
            </a:r>
            <a:endParaRPr sz="1350">
              <a:latin typeface="Calibri"/>
              <a:cs typeface="Calibri"/>
            </a:endParaRPr>
          </a:p>
          <a:p>
            <a:pPr marL="756285" marR="281940" indent="-287020">
              <a:lnSpc>
                <a:spcPct val="90000"/>
              </a:lnSpc>
              <a:spcBef>
                <a:spcPts val="85"/>
              </a:spcBef>
              <a:buFont typeface="Arial"/>
              <a:buChar char="•"/>
              <a:tabLst>
                <a:tab pos="756285" algn="l"/>
              </a:tabLst>
            </a:pPr>
            <a:r>
              <a:rPr sz="1350" b="1" spc="150" dirty="0">
                <a:latin typeface="Calibri"/>
                <a:cs typeface="Calibri"/>
              </a:rPr>
              <a:t>$1.2</a:t>
            </a:r>
            <a:r>
              <a:rPr sz="1350" b="1" spc="105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million</a:t>
            </a:r>
            <a:r>
              <a:rPr sz="1350" b="1" spc="114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to</a:t>
            </a:r>
            <a:r>
              <a:rPr sz="1350" spc="1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install</a:t>
            </a:r>
            <a:r>
              <a:rPr sz="1350" spc="11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safety</a:t>
            </a:r>
            <a:r>
              <a:rPr sz="1350" spc="120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measures</a:t>
            </a:r>
            <a:r>
              <a:rPr sz="1350" spc="9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along</a:t>
            </a:r>
            <a:r>
              <a:rPr sz="1350" spc="10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Washington Boulevard,</a:t>
            </a:r>
            <a:r>
              <a:rPr sz="135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including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ADA-</a:t>
            </a:r>
            <a:r>
              <a:rPr sz="1350" spc="65" dirty="0">
                <a:latin typeface="Calibri"/>
                <a:cs typeface="Calibri"/>
              </a:rPr>
              <a:t>compliant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sidewalks,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bicycle </a:t>
            </a:r>
            <a:r>
              <a:rPr sz="1350" spc="10" dirty="0">
                <a:latin typeface="Calibri"/>
                <a:cs typeface="Calibri"/>
              </a:rPr>
              <a:t>facilities,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and</a:t>
            </a:r>
            <a:r>
              <a:rPr sz="1350" spc="100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a</a:t>
            </a:r>
            <a:r>
              <a:rPr sz="1350" spc="105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raise</a:t>
            </a:r>
            <a:r>
              <a:rPr sz="1350" spc="105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crosswalk.</a:t>
            </a:r>
            <a:endParaRPr sz="1350">
              <a:latin typeface="Calibri"/>
              <a:cs typeface="Calibri"/>
            </a:endParaRPr>
          </a:p>
          <a:p>
            <a:pPr marL="756285" marR="70485" indent="-287020">
              <a:lnSpc>
                <a:spcPct val="90100"/>
              </a:lnSpc>
              <a:spcBef>
                <a:spcPts val="100"/>
              </a:spcBef>
              <a:buFont typeface="Arial"/>
              <a:buChar char="•"/>
              <a:tabLst>
                <a:tab pos="756285" algn="l"/>
              </a:tabLst>
            </a:pPr>
            <a:r>
              <a:rPr sz="1350" b="1" spc="155" dirty="0">
                <a:latin typeface="Calibri"/>
                <a:cs typeface="Calibri"/>
              </a:rPr>
              <a:t>$1.09</a:t>
            </a:r>
            <a:r>
              <a:rPr sz="1350" b="1" spc="70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million</a:t>
            </a:r>
            <a:r>
              <a:rPr sz="1350" b="1" spc="80" dirty="0">
                <a:latin typeface="Calibri"/>
                <a:cs typeface="Calibri"/>
              </a:rPr>
              <a:t> </a:t>
            </a:r>
            <a:r>
              <a:rPr sz="1350" spc="10" dirty="0">
                <a:latin typeface="Calibri"/>
                <a:cs typeface="Calibri"/>
              </a:rPr>
              <a:t>to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replace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aging</a:t>
            </a:r>
            <a:r>
              <a:rPr sz="1350" spc="80" dirty="0">
                <a:latin typeface="Calibri"/>
                <a:cs typeface="Calibri"/>
              </a:rPr>
              <a:t> </a:t>
            </a:r>
            <a:r>
              <a:rPr sz="1350" spc="10" dirty="0">
                <a:latin typeface="Calibri"/>
                <a:cs typeface="Calibri"/>
              </a:rPr>
              <a:t>culverts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and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installing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tidal </a:t>
            </a:r>
            <a:r>
              <a:rPr sz="1350" spc="55" dirty="0">
                <a:latin typeface="Calibri"/>
                <a:cs typeface="Calibri"/>
              </a:rPr>
              <a:t>controls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on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20" dirty="0">
                <a:latin typeface="Calibri"/>
                <a:cs typeface="Calibri"/>
              </a:rPr>
              <a:t>stormwater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outflow</a:t>
            </a:r>
            <a:r>
              <a:rPr sz="1350" spc="7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pipes,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which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20" dirty="0">
                <a:latin typeface="Calibri"/>
                <a:cs typeface="Calibri"/>
              </a:rPr>
              <a:t>will</a:t>
            </a:r>
            <a:r>
              <a:rPr sz="1350" spc="8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expand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-25" dirty="0">
                <a:latin typeface="Calibri"/>
                <a:cs typeface="Calibri"/>
              </a:rPr>
              <a:t>the </a:t>
            </a:r>
            <a:r>
              <a:rPr sz="1350" dirty="0">
                <a:latin typeface="Calibri"/>
                <a:cs typeface="Calibri"/>
              </a:rPr>
              <a:t>city’s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stormwater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management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40" dirty="0">
                <a:latin typeface="Calibri"/>
                <a:cs typeface="Calibri"/>
              </a:rPr>
              <a:t>capacity.</a:t>
            </a:r>
            <a:endParaRPr sz="1350">
              <a:latin typeface="Calibri"/>
              <a:cs typeface="Calibri"/>
            </a:endParaRPr>
          </a:p>
          <a:p>
            <a:pPr marL="756285" marR="60960" indent="-287020">
              <a:lnSpc>
                <a:spcPct val="90000"/>
              </a:lnSpc>
              <a:spcBef>
                <a:spcPts val="100"/>
              </a:spcBef>
              <a:buFont typeface="Arial"/>
              <a:buChar char="•"/>
              <a:tabLst>
                <a:tab pos="756285" algn="l"/>
              </a:tabLst>
            </a:pPr>
            <a:r>
              <a:rPr sz="1350" b="1" spc="155" dirty="0">
                <a:latin typeface="Calibri"/>
                <a:cs typeface="Calibri"/>
              </a:rPr>
              <a:t>$1.03</a:t>
            </a:r>
            <a:r>
              <a:rPr sz="1350" b="1" spc="55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million</a:t>
            </a:r>
            <a:r>
              <a:rPr sz="1350" b="1" spc="7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to</a:t>
            </a:r>
            <a:r>
              <a:rPr sz="1350" spc="70" dirty="0">
                <a:latin typeface="Calibri"/>
                <a:cs typeface="Calibri"/>
              </a:rPr>
              <a:t> support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the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design</a:t>
            </a:r>
            <a:r>
              <a:rPr sz="1350" spc="7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and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construction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of</a:t>
            </a:r>
            <a:r>
              <a:rPr sz="1350" spc="105" dirty="0">
                <a:latin typeface="Calibri"/>
                <a:cs typeface="Calibri"/>
              </a:rPr>
              <a:t> </a:t>
            </a:r>
            <a:r>
              <a:rPr sz="1350" spc="20" dirty="0">
                <a:latin typeface="Calibri"/>
                <a:cs typeface="Calibri"/>
              </a:rPr>
              <a:t>a </a:t>
            </a:r>
            <a:r>
              <a:rPr sz="1350" spc="70" dirty="0">
                <a:latin typeface="Calibri"/>
                <a:cs typeface="Calibri"/>
              </a:rPr>
              <a:t>new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public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safety</a:t>
            </a:r>
            <a:r>
              <a:rPr sz="1350" spc="9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complex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to</a:t>
            </a:r>
            <a:r>
              <a:rPr sz="1350" spc="80" dirty="0">
                <a:latin typeface="Calibri"/>
                <a:cs typeface="Calibri"/>
              </a:rPr>
              <a:t> enhance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emergency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response </a:t>
            </a:r>
            <a:r>
              <a:rPr sz="1350" spc="45" dirty="0">
                <a:latin typeface="Calibri"/>
                <a:cs typeface="Calibri"/>
              </a:rPr>
              <a:t>capabilities.</a:t>
            </a:r>
            <a:endParaRPr sz="1350">
              <a:latin typeface="Calibri"/>
              <a:cs typeface="Calibri"/>
            </a:endParaRPr>
          </a:p>
          <a:p>
            <a:pPr marL="756285" marR="362585" indent="-287020">
              <a:lnSpc>
                <a:spcPts val="1450"/>
              </a:lnSpc>
              <a:spcBef>
                <a:spcPts val="130"/>
              </a:spcBef>
              <a:buFont typeface="Arial"/>
              <a:buChar char="•"/>
              <a:tabLst>
                <a:tab pos="756285" algn="l"/>
              </a:tabLst>
            </a:pPr>
            <a:r>
              <a:rPr sz="1350" b="1" spc="165" dirty="0">
                <a:latin typeface="Calibri"/>
                <a:cs typeface="Calibri"/>
              </a:rPr>
              <a:t>$480,000</a:t>
            </a:r>
            <a:r>
              <a:rPr sz="1350" b="1" spc="6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for</a:t>
            </a:r>
            <a:r>
              <a:rPr sz="1350" spc="8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the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Stamford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Museum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&amp;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Nature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Center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-25" dirty="0">
                <a:latin typeface="Calibri"/>
                <a:cs typeface="Calibri"/>
              </a:rPr>
              <a:t>to </a:t>
            </a:r>
            <a:r>
              <a:rPr sz="1350" spc="75" dirty="0">
                <a:latin typeface="Calibri"/>
                <a:cs typeface="Calibri"/>
              </a:rPr>
              <a:t>support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the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new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Planetarium </a:t>
            </a:r>
            <a:r>
              <a:rPr sz="1350" spc="95" dirty="0">
                <a:latin typeface="Calibri"/>
                <a:cs typeface="Calibri"/>
              </a:rPr>
              <a:t>and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Astronomy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Center.</a:t>
            </a:r>
            <a:endParaRPr sz="1350">
              <a:latin typeface="Calibri"/>
              <a:cs typeface="Calibri"/>
            </a:endParaRPr>
          </a:p>
          <a:p>
            <a:pPr marL="756285" indent="-286385">
              <a:lnSpc>
                <a:spcPts val="1540"/>
              </a:lnSpc>
              <a:buFont typeface="Arial"/>
              <a:buChar char="•"/>
              <a:tabLst>
                <a:tab pos="756285" algn="l"/>
              </a:tabLst>
            </a:pPr>
            <a:r>
              <a:rPr sz="1350" b="1" spc="165" dirty="0">
                <a:latin typeface="Calibri"/>
                <a:cs typeface="Calibri"/>
              </a:rPr>
              <a:t>$250,000</a:t>
            </a:r>
            <a:r>
              <a:rPr sz="1350" b="1" spc="95" dirty="0">
                <a:latin typeface="Calibri"/>
                <a:cs typeface="Calibri"/>
              </a:rPr>
              <a:t> </a:t>
            </a:r>
            <a:r>
              <a:rPr sz="1350" spc="20" dirty="0">
                <a:latin typeface="Calibri"/>
                <a:cs typeface="Calibri"/>
              </a:rPr>
              <a:t>to</a:t>
            </a:r>
            <a:r>
              <a:rPr sz="1350" spc="100" dirty="0">
                <a:latin typeface="Calibri"/>
                <a:cs typeface="Calibri"/>
              </a:rPr>
              <a:t> </a:t>
            </a:r>
            <a:r>
              <a:rPr sz="1350" spc="20" dirty="0">
                <a:latin typeface="Calibri"/>
                <a:cs typeface="Calibri"/>
              </a:rPr>
              <a:t>rehabilitate</a:t>
            </a:r>
            <a:r>
              <a:rPr sz="1350" spc="100" dirty="0">
                <a:latin typeface="Calibri"/>
                <a:cs typeface="Calibri"/>
              </a:rPr>
              <a:t> </a:t>
            </a:r>
            <a:r>
              <a:rPr sz="1350" spc="20" dirty="0">
                <a:latin typeface="Calibri"/>
                <a:cs typeface="Calibri"/>
              </a:rPr>
              <a:t>the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Glenbrook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Community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Center.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>
              <a:latin typeface="Calibri"/>
              <a:cs typeface="Calibri"/>
            </a:endParaRPr>
          </a:p>
          <a:p>
            <a:pPr marL="12700" marR="5080">
              <a:lnSpc>
                <a:spcPct val="89900"/>
              </a:lnSpc>
            </a:pPr>
            <a:r>
              <a:rPr sz="1350" spc="80" dirty="0">
                <a:latin typeface="Calibri"/>
                <a:cs typeface="Calibri"/>
              </a:rPr>
              <a:t>Since</a:t>
            </a:r>
            <a:r>
              <a:rPr sz="1350" spc="9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the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Trump</a:t>
            </a:r>
            <a:r>
              <a:rPr sz="1350" spc="110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administration</a:t>
            </a:r>
            <a:r>
              <a:rPr sz="1350" spc="8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took</a:t>
            </a:r>
            <a:r>
              <a:rPr sz="1350" spc="9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office,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the</a:t>
            </a:r>
            <a:r>
              <a:rPr sz="1350" spc="11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federal</a:t>
            </a:r>
            <a:r>
              <a:rPr sz="1350" spc="9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funding </a:t>
            </a:r>
            <a:r>
              <a:rPr sz="1350" spc="85" dirty="0">
                <a:latin typeface="Calibri"/>
                <a:cs typeface="Calibri"/>
              </a:rPr>
              <a:t>landscape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has</a:t>
            </a:r>
            <a:r>
              <a:rPr sz="1350" spc="50" dirty="0">
                <a:latin typeface="Calibri"/>
                <a:cs typeface="Calibri"/>
              </a:rPr>
              <a:t> dramatically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changed.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We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continue</a:t>
            </a:r>
            <a:r>
              <a:rPr sz="1350" spc="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to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work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closely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-20" dirty="0">
                <a:latin typeface="Calibri"/>
                <a:cs typeface="Calibri"/>
              </a:rPr>
              <a:t>with </a:t>
            </a:r>
            <a:r>
              <a:rPr sz="1350" spc="60" dirty="0">
                <a:latin typeface="Calibri"/>
                <a:cs typeface="Calibri"/>
              </a:rPr>
              <a:t>our</a:t>
            </a:r>
            <a:r>
              <a:rPr sz="1350" spc="55" dirty="0">
                <a:latin typeface="Calibri"/>
                <a:cs typeface="Calibri"/>
              </a:rPr>
              <a:t> federal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lobbyist </a:t>
            </a:r>
            <a:r>
              <a:rPr sz="1350" dirty="0">
                <a:latin typeface="Calibri"/>
                <a:cs typeface="Calibri"/>
              </a:rPr>
              <a:t>to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navigate </a:t>
            </a:r>
            <a:r>
              <a:rPr sz="1350" spc="60" dirty="0">
                <a:latin typeface="Calibri"/>
                <a:cs typeface="Calibri"/>
              </a:rPr>
              <a:t>these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impacts,</a:t>
            </a:r>
            <a:r>
              <a:rPr sz="1350" spc="-1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and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we </a:t>
            </a:r>
            <a:r>
              <a:rPr sz="1350" dirty="0">
                <a:latin typeface="Calibri"/>
                <a:cs typeface="Calibri"/>
              </a:rPr>
              <a:t>will</a:t>
            </a:r>
            <a:r>
              <a:rPr sz="1350" spc="65" dirty="0">
                <a:latin typeface="Calibri"/>
                <a:cs typeface="Calibri"/>
              </a:rPr>
              <a:t> continue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-25" dirty="0">
                <a:latin typeface="Calibri"/>
                <a:cs typeface="Calibri"/>
              </a:rPr>
              <a:t>to </a:t>
            </a:r>
            <a:r>
              <a:rPr sz="1350" spc="85" dirty="0">
                <a:latin typeface="Calibri"/>
                <a:cs typeface="Calibri"/>
              </a:rPr>
              <a:t>seek</a:t>
            </a:r>
            <a:r>
              <a:rPr sz="1350" spc="75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out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funding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to</a:t>
            </a:r>
            <a:r>
              <a:rPr sz="1350" spc="8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invest</a:t>
            </a:r>
            <a:r>
              <a:rPr sz="1350" spc="7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and</a:t>
            </a:r>
            <a:r>
              <a:rPr sz="1350" spc="90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support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the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City</a:t>
            </a:r>
            <a:r>
              <a:rPr sz="1350" spc="85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of</a:t>
            </a:r>
            <a:r>
              <a:rPr sz="1350" spc="125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Stamford.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picture containing sky, outdoor, road, building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" y="0"/>
            <a:ext cx="3002279" cy="3388867"/>
          </a:xfrm>
          <a:prstGeom prst="rect">
            <a:avLst/>
          </a:prstGeom>
        </p:spPr>
      </p:pic>
      <p:pic>
        <p:nvPicPr>
          <p:cNvPr id="3" name="object 3" descr="A group of people walking on a path in a park  AI-generated content may b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70860" y="0"/>
            <a:ext cx="3010535" cy="3383153"/>
          </a:xfrm>
          <a:prstGeom prst="rect">
            <a:avLst/>
          </a:prstGeom>
        </p:spPr>
      </p:pic>
      <p:pic>
        <p:nvPicPr>
          <p:cNvPr id="4" name="object 4" descr="A picture containing sky, outdoor  AI-generated content may be incorrec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41720" y="0"/>
            <a:ext cx="3002279" cy="3383279"/>
          </a:xfrm>
          <a:prstGeom prst="rect">
            <a:avLst/>
          </a:prstGeom>
        </p:spPr>
      </p:pic>
      <p:pic>
        <p:nvPicPr>
          <p:cNvPr id="5" name="object 5" descr="A group of people playing football  AI-generated content may be incorrect.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" y="3469125"/>
            <a:ext cx="3002279" cy="3388733"/>
          </a:xfrm>
          <a:prstGeom prst="rect">
            <a:avLst/>
          </a:prstGeom>
        </p:spPr>
      </p:pic>
      <p:pic>
        <p:nvPicPr>
          <p:cNvPr id="6" name="object 6" descr="A picture containing building, outdoor, road, street  AI-generated content may be incorrect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49975" y="3469125"/>
            <a:ext cx="2994025" cy="3388800"/>
          </a:xfrm>
          <a:prstGeom prst="rect">
            <a:avLst/>
          </a:prstGeom>
        </p:spPr>
      </p:pic>
      <p:pic>
        <p:nvPicPr>
          <p:cNvPr id="7" name="object 7" descr="A picture containing grass, water, outdoor, sky  AI-generated content may be incorrect.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62604" y="3469130"/>
            <a:ext cx="3018790" cy="33888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1538</Words>
  <Application>Microsoft Macintosh PowerPoint</Application>
  <PresentationFormat>On-screen Show (4:3)</PresentationFormat>
  <Paragraphs>115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Courier New</vt:lpstr>
      <vt:lpstr>Times New Roman</vt:lpstr>
      <vt:lpstr>Office Theme</vt:lpstr>
      <vt:lpstr>PowerPoint Presentation</vt:lpstr>
      <vt:lpstr>City of Stamford Fairfield County Commercial Brokers Network Presentation</vt:lpstr>
      <vt:lpstr>Mayor’s Vision and Budget Priorities</vt:lpstr>
      <vt:lpstr>Economic Outlook</vt:lpstr>
      <vt:lpstr>Stamford Transportation Center</vt:lpstr>
      <vt:lpstr>Westhill High School Groundbreaking</vt:lpstr>
      <vt:lpstr>Economic Development Priorities</vt:lpstr>
      <vt:lpstr>It’s Not Make Believe…It’s Stamford!</vt:lpstr>
      <vt:lpstr>Stamford Tech Hub</vt:lpstr>
      <vt:lpstr>Responsive Government Initiatives</vt:lpstr>
      <vt:lpstr>Affordable Housing Executive Order Updates</vt:lpstr>
      <vt:lpstr>Public Safety Investments</vt:lpstr>
      <vt:lpstr>Drone as a First Responder Program</vt:lpstr>
      <vt:lpstr>State &amp; Federal Funding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2014-15 Highlights    FY 2015-16 Outlook</dc:title>
  <dc:creator>Dr. Elda Sinani</dc:creator>
  <cp:lastModifiedBy>Andreas Senie</cp:lastModifiedBy>
  <cp:revision>4</cp:revision>
  <dcterms:created xsi:type="dcterms:W3CDTF">2026-09-24T14:47:50Z</dcterms:created>
  <dcterms:modified xsi:type="dcterms:W3CDTF">2026-09-30T15:20:57Z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2026-09-24T00:00:00Z</vt:filetime>
  </property>
  <property fmtid="{D5CDD505-2E9C-101B-9397-08002B2CF9AE}" pid="5" name="Producer">
    <vt:lpwstr>Microsoft® PowerPoint® for Microsoft 365</vt:lpwstr>
  </property>
</Properties>
</file>